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435" r:id="rId5"/>
    <p:sldId id="258" r:id="rId6"/>
    <p:sldId id="262" r:id="rId7"/>
    <p:sldId id="2438" r:id="rId8"/>
    <p:sldId id="2439" r:id="rId9"/>
    <p:sldId id="260" r:id="rId10"/>
    <p:sldId id="259" r:id="rId11"/>
    <p:sldId id="2433" r:id="rId12"/>
    <p:sldId id="2440" r:id="rId13"/>
    <p:sldId id="2436" r:id="rId14"/>
    <p:sldId id="244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23B"/>
    <a:srgbClr val="898989"/>
    <a:srgbClr val="A53F52"/>
    <a:srgbClr val="2F3342"/>
    <a:srgbClr val="2C2153"/>
    <a:srgbClr val="E99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0" autoAdjust="0"/>
    <p:restoredTop sz="72272" autoAdjust="0"/>
  </p:normalViewPr>
  <p:slideViewPr>
    <p:cSldViewPr snapToGrid="0">
      <p:cViewPr varScale="1">
        <p:scale>
          <a:sx n="50" d="100"/>
          <a:sy n="50" d="100"/>
        </p:scale>
        <p:origin x="568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1916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More tightly secured.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Leaves</a:t>
            </a:r>
            <a:r>
              <a:rPr lang="en-US" baseline="0" dirty="0" smtClean="0"/>
              <a:t> g</a:t>
            </a:r>
            <a:r>
              <a:rPr lang="en-US" dirty="0" smtClean="0"/>
              <a:t>aps for penetration.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0F97DFCF-F890-A143-9133-C8B65C9B01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FE2C281-2434-D94F-B4BD-BA3CD4DB84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D5B4E-BF3E-3B45-A4BA-D6C3B92870D7}" type="datetimeFigureOut">
              <a:rPr lang="en-US" smtClean="0"/>
              <a:t>7/13/2019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C17CBFA-633D-5540-AFAA-BE1F495EC6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6B5631-D714-AD41-853B-A883ADC344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AE8BC-2AB3-9E4C-9797-2A6F8A74C7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7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8621B-8C8E-49BA-8772-41D0FE75A082}" type="datetimeFigureOut">
              <a:rPr lang="en-US" smtClean="0"/>
              <a:t>7/13/2019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B34ED-4CDD-41C9-90F7-D768D5559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970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Hello and thank you all for allowing me the opportunity to present to </a:t>
            </a:r>
            <a:r>
              <a:rPr lang="en-US" dirty="0" smtClean="0"/>
              <a:t>you, </a:t>
            </a:r>
            <a:r>
              <a:rPr lang="en-US" dirty="0"/>
              <a:t>here at </a:t>
            </a:r>
            <a:r>
              <a:rPr lang="en-US" dirty="0" err="1"/>
              <a:t>Aventar</a:t>
            </a:r>
            <a:r>
              <a:rPr lang="en-US" dirty="0"/>
              <a:t>, our solution to keep your company's data and technology safe and secure.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B34ED-4CDD-41C9-90F7-D768D5559A6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105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B34ED-4CDD-41C9-90F7-D768D5559A6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651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Secure programming is the first line of defense when it comes to protecting your company’s technology.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Without it you leave anything that uses your technology vulnerable to an attack.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Your customer’s personal information could be shared.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 smtClean="0"/>
              <a:t>Aventar</a:t>
            </a:r>
            <a:r>
              <a:rPr lang="en-US" dirty="0" smtClean="0"/>
              <a:t> could lose business.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The company’s confidential data could be stolen and you could even have your system taken over by an attacker.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B34ED-4CDD-41C9-90F7-D768D5559A6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579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 comparison</a:t>
            </a:r>
            <a:r>
              <a:rPr lang="en-US" baseline="0" dirty="0" smtClean="0"/>
              <a:t> using pie charts, illustrates how code that is assembled properly fits together more tightly, leaving less room for penetration; while the code that does not include all the important secure features is not as complete and leaves room for attackers to penetrate the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B34ED-4CDD-41C9-90F7-D768D5559A6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996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(No</a:t>
            </a:r>
            <a:r>
              <a:rPr lang="en-US" baseline="0" dirty="0" smtClean="0"/>
              <a:t> Speaking)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(Illustration to Drive Home the Point)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B34ED-4CDD-41C9-90F7-D768D5559A6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45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</a:t>
            </a:r>
            <a:r>
              <a:rPr lang="en-US" baseline="0" dirty="0" smtClean="0"/>
              <a:t> system that </a:t>
            </a:r>
            <a:r>
              <a:rPr lang="en-US" baseline="0" dirty="0" err="1" smtClean="0"/>
              <a:t>Aventar</a:t>
            </a:r>
            <a:r>
              <a:rPr lang="en-US" baseline="0" dirty="0" smtClean="0"/>
              <a:t> is proposing is one of the most vulnerable because of the size of the corporation, the many points of data transfer and the sensitivity level of the information being processed.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Here you will see the points of greatest vulnerability and the greatest types of threats they entail.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There are two classifications of vulnerabilities – design related and implementation related.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But, literally, there are probably more unknown vulnerabilities than there are known ones.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B34ED-4CDD-41C9-90F7-D768D5559A6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282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Open Web Application Security Project, also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referred to 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(OWASP), is a community dedicated to the creation and use of applications and APIs that can be trusted.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you see a list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their top ten security risks for 2017.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B34ED-4CDD-41C9-90F7-D768D5559A6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010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By adhering to the Security Development Lifecycle, </a:t>
            </a:r>
            <a:r>
              <a:rPr lang="en-US" dirty="0" err="1" smtClean="0"/>
              <a:t>ScharWeb</a:t>
            </a:r>
            <a:r>
              <a:rPr lang="en-US" dirty="0" smtClean="0"/>
              <a:t> Development can address </a:t>
            </a:r>
            <a:r>
              <a:rPr lang="en-US" dirty="0" err="1" smtClean="0"/>
              <a:t>Aventar’s</a:t>
            </a:r>
            <a:r>
              <a:rPr lang="en-US" dirty="0" smtClean="0"/>
              <a:t> vulnerabilities, providing the highest level of security and compliance.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Our well designed architecture will promote secure programming</a:t>
            </a:r>
            <a:r>
              <a:rPr lang="en-US" baseline="0" dirty="0" smtClean="0"/>
              <a:t> </a:t>
            </a:r>
            <a:r>
              <a:rPr lang="en-US" dirty="0" smtClean="0"/>
              <a:t>techniques and the highest level of dedication to ensuring a confidential</a:t>
            </a:r>
            <a:r>
              <a:rPr lang="en-US" baseline="0" dirty="0" smtClean="0"/>
              <a:t> and</a:t>
            </a:r>
            <a:r>
              <a:rPr lang="en-US" dirty="0" smtClean="0"/>
              <a:t> consistent flow of information.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The first step in that would be to provide quality training to everyone who has a hand in the development process so that everyone knows the importance of secure programming and how they can help to achieve 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B34ED-4CDD-41C9-90F7-D768D5559A6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555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/>
              <a:t>“</a:t>
            </a:r>
            <a:r>
              <a:rPr lang="en-US" sz="1200" dirty="0" smtClean="0">
                <a:effectLst/>
                <a:latin typeface="Arial" panose="020B0604020202020204" pitchFamily="34" charset="0"/>
              </a:rPr>
              <a:t>Almost any source of data can be an injection vector”. Hostile data can be used to extract</a:t>
            </a:r>
            <a:r>
              <a:rPr lang="en-US" sz="1200" baseline="0" dirty="0" smtClean="0">
                <a:effectLst/>
                <a:latin typeface="Arial" panose="020B0604020202020204" pitchFamily="34" charset="0"/>
              </a:rPr>
              <a:t> sensitive information.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baseline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Gill Sans Light" panose="020B0302020104020203" pitchFamily="34" charset="-79"/>
              </a:rPr>
              <a:t>Authentication and session management are critical to securing your patient’s sensitive information.</a:t>
            </a:r>
            <a:endParaRPr lang="ru-RU" sz="1200" b="0" i="0" dirty="0" smtClean="0">
              <a:solidFill>
                <a:schemeClr val="bg1"/>
              </a:solidFill>
              <a:latin typeface="Gill Sans Light" panose="020B0302020104020203" pitchFamily="34" charset="-79"/>
              <a:ea typeface="Roboto Light" panose="02000000000000000000" pitchFamily="2" charset="0"/>
              <a:cs typeface="Gill Sans Light" panose="020B0302020104020203" pitchFamily="34" charset="-79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B34ED-4CDD-41C9-90F7-D768D5559A6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84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Security Misconfiguration</a:t>
            </a:r>
            <a:r>
              <a:rPr lang="en-US" baseline="0" dirty="0" smtClean="0"/>
              <a:t> – The best way to combat this threat is with good, securely written code, that </a:t>
            </a:r>
            <a:r>
              <a:rPr lang="en-US" baseline="0" dirty="0" err="1" smtClean="0"/>
              <a:t>ScharWeb</a:t>
            </a:r>
            <a:r>
              <a:rPr lang="en-US" baseline="0" dirty="0" smtClean="0"/>
              <a:t> Development will provide!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Exploitation of deserialization is not that easy to do but the impact can be extreme. It can lead to remote execution attacks which are considered one of the most serious.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successful attacks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begin with vulnerability probing.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B34ED-4CDD-41C9-90F7-D768D5559A6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665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2A27944-63F0-4B2F-AD45-448C6DF71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5DAC0D-26BC-4E19-94BF-7F158080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63BDE4-1CD0-AC4C-A2A9-C858427B0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67265051-1E5A-D844-BA21-38331551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19" y="1690117"/>
            <a:ext cx="10989920" cy="4486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2914F6FF-E574-0340-AD3E-E6747297E03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4519" y="1262642"/>
            <a:ext cx="11002962" cy="35387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spc="600">
                <a:solidFill>
                  <a:srgbClr val="898989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35182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2A27944-63F0-4B2F-AD45-448C6DF71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5DAC0D-26BC-4E19-94BF-7F158080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63BDE4-1CD0-AC4C-A2A9-C858427B0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67265051-1E5A-D844-BA21-38331551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19" y="1690117"/>
            <a:ext cx="10989920" cy="4486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96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1CCD8B1-7DA9-46E5-8EC4-7B1E0D7E9B20}"/>
              </a:ext>
            </a:extLst>
          </p:cNvPr>
          <p:cNvSpPr/>
          <p:nvPr userDrawn="1"/>
        </p:nvSpPr>
        <p:spPr>
          <a:xfrm>
            <a:off x="6084094" y="1189038"/>
            <a:ext cx="6107906" cy="5668962"/>
          </a:xfrm>
          <a:prstGeom prst="rect">
            <a:avLst/>
          </a:prstGeom>
          <a:gradFill>
            <a:gsLst>
              <a:gs pos="0">
                <a:srgbClr val="01023B">
                  <a:alpha val="80000"/>
                </a:srgbClr>
              </a:gs>
              <a:gs pos="100000">
                <a:srgbClr val="E99757">
                  <a:lumMod val="97000"/>
                  <a:lumOff val="3000"/>
                  <a:alpha val="80000"/>
                </a:srgbClr>
              </a:gs>
              <a:gs pos="50000">
                <a:srgbClr val="A53F52">
                  <a:alpha val="8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0E18C59-4654-4610-A461-4DAD6B9AA844}"/>
              </a:ext>
            </a:extLst>
          </p:cNvPr>
          <p:cNvSpPr/>
          <p:nvPr userDrawn="1"/>
        </p:nvSpPr>
        <p:spPr>
          <a:xfrm>
            <a:off x="0" y="1189038"/>
            <a:ext cx="6096000" cy="5668962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E289BF-FC60-4B0A-9338-19DFADB7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19" y="0"/>
            <a:ext cx="11002962" cy="1189038"/>
          </a:xfrm>
        </p:spPr>
        <p:txBody>
          <a:bodyPr>
            <a:normAutofit/>
          </a:bodyPr>
          <a:lstStyle>
            <a:lvl1pPr algn="ctr">
              <a:defRPr sz="3600"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BDA91F3-AE43-4DDA-AB24-49CF87963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107" y="1827972"/>
            <a:ext cx="5157787" cy="494506"/>
          </a:xfrm>
        </p:spPr>
        <p:txBody>
          <a:bodyPr lIns="0" tIns="0" rIns="0" bIns="0" anchor="ctr"/>
          <a:lstStyle>
            <a:lvl1pPr marL="0" indent="0">
              <a:buNone/>
              <a:defRPr sz="2400" b="0" spc="60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4A648F6-CDB4-4032-9F98-6ED11F980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107" y="2342356"/>
            <a:ext cx="5157787" cy="3684588"/>
          </a:xfrm>
        </p:spPr>
        <p:txBody>
          <a:bodyPr lIns="0" tIns="0" rIns="0" bIns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58F648F-0299-4352-914D-9ACEEF6FE5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5107" y="1827972"/>
            <a:ext cx="5183188" cy="494506"/>
          </a:xfrm>
        </p:spPr>
        <p:txBody>
          <a:bodyPr lIns="0" tIns="0" rIns="0" bIns="0" anchor="ctr"/>
          <a:lstStyle>
            <a:lvl1pPr marL="0" indent="0">
              <a:buNone/>
              <a:defRPr sz="2400" b="0" spc="60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5215A19-FA39-4BD0-87C2-8DA3B8C587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5107" y="2342356"/>
            <a:ext cx="5183188" cy="3684588"/>
          </a:xfrm>
        </p:spPr>
        <p:txBody>
          <a:bodyPr lIns="0" tIns="0" rIns="0" bIns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719B710-B005-42F3-BB0B-EDD61A8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B457843-7A19-4C1A-A6EB-82840DAE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="" xmlns:a16="http://schemas.microsoft.com/office/drawing/2014/main" id="{675B8062-1FC4-4E68-B7AF-45AB92A9F7B4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en-US" sz="2400" b="1" i="0" spc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45592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1CCD8B1-7DA9-46E5-8EC4-7B1E0D7E9B20}"/>
              </a:ext>
            </a:extLst>
          </p:cNvPr>
          <p:cNvSpPr/>
          <p:nvPr userDrawn="1"/>
        </p:nvSpPr>
        <p:spPr>
          <a:xfrm>
            <a:off x="6084094" y="1189038"/>
            <a:ext cx="6107906" cy="5668962"/>
          </a:xfrm>
          <a:prstGeom prst="rect">
            <a:avLst/>
          </a:prstGeom>
          <a:gradFill>
            <a:gsLst>
              <a:gs pos="0">
                <a:srgbClr val="01023B">
                  <a:alpha val="80000"/>
                </a:srgbClr>
              </a:gs>
              <a:gs pos="100000">
                <a:srgbClr val="E99757">
                  <a:lumMod val="97000"/>
                  <a:lumOff val="3000"/>
                  <a:alpha val="80000"/>
                </a:srgbClr>
              </a:gs>
              <a:gs pos="50000">
                <a:srgbClr val="A53F52">
                  <a:alpha val="8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0E18C59-4654-4610-A461-4DAD6B9AA844}"/>
              </a:ext>
            </a:extLst>
          </p:cNvPr>
          <p:cNvSpPr/>
          <p:nvPr userDrawn="1"/>
        </p:nvSpPr>
        <p:spPr>
          <a:xfrm>
            <a:off x="0" y="1189038"/>
            <a:ext cx="6096000" cy="5668962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E289BF-FC60-4B0A-9338-19DFADB7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19" y="0"/>
            <a:ext cx="11002962" cy="1189038"/>
          </a:xfrm>
        </p:spPr>
        <p:txBody>
          <a:bodyPr>
            <a:normAutofit/>
          </a:bodyPr>
          <a:lstStyle>
            <a:lvl1pPr algn="ctr">
              <a:defRPr sz="3600"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719B710-B005-42F3-BB0B-EDD61A8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B457843-7A19-4C1A-A6EB-82840DAE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="" xmlns:a16="http://schemas.microsoft.com/office/drawing/2014/main" id="{675B8062-1FC4-4E68-B7AF-45AB92A9F7B4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en-US" sz="2400" b="1" i="0" spc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2B178DD2-BCD4-4E9E-8EAA-0A3AB74C6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519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="" xmlns:a16="http://schemas.microsoft.com/office/drawing/2014/main" id="{0B7D881D-13DE-4377-AA74-0EBFD9C99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5881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47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0E18C59-4654-4610-A461-4DAD6B9AA844}"/>
              </a:ext>
            </a:extLst>
          </p:cNvPr>
          <p:cNvSpPr/>
          <p:nvPr userDrawn="1"/>
        </p:nvSpPr>
        <p:spPr>
          <a:xfrm>
            <a:off x="0" y="0"/>
            <a:ext cx="5032374" cy="6858000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E289BF-FC60-4B0A-9338-19DFADB7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01277"/>
            <a:ext cx="3932238" cy="1583703"/>
          </a:xfrm>
        </p:spPr>
        <p:txBody>
          <a:bodyPr>
            <a:normAutofit/>
          </a:bodyPr>
          <a:lstStyle>
            <a:lvl1pPr algn="l">
              <a:defRPr sz="360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719B710-B005-42F3-BB0B-EDD61A8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B457843-7A19-4C1A-A6EB-82840DAE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="" xmlns:a16="http://schemas.microsoft.com/office/drawing/2014/main" id="{675B8062-1FC4-4E68-B7AF-45AB92A9F7B4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en-US" sz="2400" b="1" i="0" spc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="" xmlns:a16="http://schemas.microsoft.com/office/drawing/2014/main" id="{1B8C1683-B5FA-422D-82FD-3E04C0D01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80552"/>
            <a:ext cx="3932237" cy="338843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64332CC6-AF18-49EE-9933-50E3E93F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801277"/>
            <a:ext cx="6565106" cy="50597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94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0E18C59-4654-4610-A461-4DAD6B9AA844}"/>
              </a:ext>
            </a:extLst>
          </p:cNvPr>
          <p:cNvSpPr/>
          <p:nvPr userDrawn="1"/>
        </p:nvSpPr>
        <p:spPr>
          <a:xfrm>
            <a:off x="0" y="0"/>
            <a:ext cx="5032374" cy="6858000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E289BF-FC60-4B0A-9338-19DFADB7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01277"/>
            <a:ext cx="3932238" cy="1583703"/>
          </a:xfrm>
        </p:spPr>
        <p:txBody>
          <a:bodyPr>
            <a:normAutofit/>
          </a:bodyPr>
          <a:lstStyle>
            <a:lvl1pPr algn="l">
              <a:defRPr sz="360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719B710-B005-42F3-BB0B-EDD61A8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B457843-7A19-4C1A-A6EB-82840DAE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="" xmlns:a16="http://schemas.microsoft.com/office/drawing/2014/main" id="{675B8062-1FC4-4E68-B7AF-45AB92A9F7B4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en-US" sz="2400" b="1" i="0" spc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="" xmlns:a16="http://schemas.microsoft.com/office/drawing/2014/main" id="{73C3E625-3996-4407-8E4D-475EF610D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84980"/>
            <a:ext cx="3932237" cy="348400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="" xmlns:a16="http://schemas.microsoft.com/office/drawing/2014/main" id="{E87E45D5-103F-4407-822F-E7FAE02D6A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801277"/>
            <a:ext cx="6565106" cy="5059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662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DB0C003-2795-4473-BA28-C10CB4619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A626D5-ACB5-4E77-B485-5F611FBCF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432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D712C6-2A37-4F08-AF12-D70F8C809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5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1219AD9-34B1-4C27-8648-E7D7C69C0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365" y="3013675"/>
            <a:ext cx="10787270" cy="830649"/>
          </a:xfrm>
        </p:spPr>
        <p:txBody>
          <a:bodyPr anchor="ctr"/>
          <a:lstStyle>
            <a:lvl1pPr algn="ctr">
              <a:defRPr sz="600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40849B93-E2CE-4654-9EC7-7DFA141A55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0275" y="3890624"/>
            <a:ext cx="5251450" cy="36512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spc="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2303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242487 w 6096000"/>
              <a:gd name="connsiteY2" fmla="*/ 6833286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4242487" y="683328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effectLst>
            <a:innerShdw blurRad="254000" dist="127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209064"/>
            <a:ext cx="5251450" cy="365125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ABA725B-4BCB-1D48-9C5D-46706B187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520779"/>
            <a:ext cx="5251450" cy="1661297"/>
          </a:xfrm>
        </p:spPr>
        <p:txBody>
          <a:bodyPr anchor="ctr"/>
          <a:lstStyle>
            <a:lvl1pPr algn="l">
              <a:defRPr sz="6000" spc="300"/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52890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parallelogram">
            <a:avLst/>
          </a:prstGeom>
          <a:effectLst>
            <a:innerShdw blurRad="254000" dist="127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230B2C-7250-4568-96CF-7E5A34B3C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520779"/>
            <a:ext cx="5251450" cy="1661297"/>
          </a:xfrm>
        </p:spPr>
        <p:txBody>
          <a:bodyPr anchor="ctr"/>
          <a:lstStyle>
            <a:lvl1pPr algn="l">
              <a:defRPr sz="6000" spc="3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209064"/>
            <a:ext cx="5251450" cy="365125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115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Imag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2279" y="365125"/>
            <a:ext cx="4018722" cy="573989"/>
          </a:xfrm>
        </p:spPr>
        <p:txBody>
          <a:bodyPr lIns="0" rIns="0">
            <a:noAutofit/>
          </a:bodyPr>
          <a:lstStyle>
            <a:lvl1pPr algn="l">
              <a:defRPr sz="3200" spc="300"/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279" y="1625512"/>
            <a:ext cx="4018722" cy="4636392"/>
          </a:xfrm>
        </p:spPr>
        <p:txBody>
          <a:bodyPr lIns="0" rIns="0">
            <a:normAutofit/>
          </a:bodyPr>
          <a:lstStyle>
            <a:lvl1pPr>
              <a:lnSpc>
                <a:spcPct val="150000"/>
              </a:lnSpc>
              <a:spcBef>
                <a:spcPts val="500"/>
              </a:spcBef>
              <a:defRPr sz="1600"/>
            </a:lvl1pPr>
            <a:lvl2pPr>
              <a:lnSpc>
                <a:spcPct val="150000"/>
              </a:lnSpc>
              <a:spcBef>
                <a:spcPts val="500"/>
              </a:spcBef>
              <a:defRPr sz="1400"/>
            </a:lvl2pPr>
            <a:lvl3pPr>
              <a:lnSpc>
                <a:spcPct val="150000"/>
              </a:lnSpc>
              <a:spcBef>
                <a:spcPts val="500"/>
              </a:spcBef>
              <a:defRPr sz="1400"/>
            </a:lvl3pPr>
            <a:lvl4pPr>
              <a:lnSpc>
                <a:spcPct val="150000"/>
              </a:lnSpc>
              <a:spcBef>
                <a:spcPts val="500"/>
              </a:spcBef>
              <a:defRPr sz="1200"/>
            </a:lvl4pPr>
            <a:lvl5pPr>
              <a:lnSpc>
                <a:spcPct val="150000"/>
              </a:lnSpc>
              <a:spcBef>
                <a:spcPts val="50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3" name="Picture Placeholder 52">
            <a:extLst>
              <a:ext uri="{FF2B5EF4-FFF2-40B4-BE49-F238E27FC236}">
                <a16:creationId xmlns="" xmlns:a16="http://schemas.microsoft.com/office/drawing/2014/main" id="{86917B65-8F50-454E-AF7E-D53FE2DE8F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9878"/>
            <a:ext cx="7406905" cy="6866810"/>
          </a:xfrm>
          <a:custGeom>
            <a:avLst/>
            <a:gdLst>
              <a:gd name="connsiteX0" fmla="*/ 1312985 w 5251939"/>
              <a:gd name="connsiteY0" fmla="*/ 0 h 4878432"/>
              <a:gd name="connsiteX1" fmla="*/ 1975340 w 5251939"/>
              <a:gd name="connsiteY1" fmla="*/ 0 h 4878432"/>
              <a:gd name="connsiteX2" fmla="*/ 1975340 w 5251939"/>
              <a:gd name="connsiteY2" fmla="*/ 982231 h 4878432"/>
              <a:gd name="connsiteX3" fmla="*/ 2648832 w 5251939"/>
              <a:gd name="connsiteY3" fmla="*/ 982231 h 4878432"/>
              <a:gd name="connsiteX4" fmla="*/ 2648832 w 5251939"/>
              <a:gd name="connsiteY4" fmla="*/ 1148083 h 4878432"/>
              <a:gd name="connsiteX5" fmla="*/ 3328771 w 5251939"/>
              <a:gd name="connsiteY5" fmla="*/ 1148083 h 4878432"/>
              <a:gd name="connsiteX6" fmla="*/ 3328771 w 5251939"/>
              <a:gd name="connsiteY6" fmla="*/ 0 h 4878432"/>
              <a:gd name="connsiteX7" fmla="*/ 4572000 w 5251939"/>
              <a:gd name="connsiteY7" fmla="*/ 0 h 4878432"/>
              <a:gd name="connsiteX8" fmla="*/ 4572000 w 5251939"/>
              <a:gd name="connsiteY8" fmla="*/ 1000460 h 4878432"/>
              <a:gd name="connsiteX9" fmla="*/ 5251939 w 5251939"/>
              <a:gd name="connsiteY9" fmla="*/ 1000460 h 4878432"/>
              <a:gd name="connsiteX10" fmla="*/ 5251939 w 5251939"/>
              <a:gd name="connsiteY10" fmla="*/ 4279967 h 4878432"/>
              <a:gd name="connsiteX11" fmla="*/ 4572000 w 5251939"/>
              <a:gd name="connsiteY11" fmla="*/ 4279967 h 4878432"/>
              <a:gd name="connsiteX12" fmla="*/ 4572000 w 5251939"/>
              <a:gd name="connsiteY12" fmla="*/ 4878432 h 4878432"/>
              <a:gd name="connsiteX13" fmla="*/ 4570834 w 5251939"/>
              <a:gd name="connsiteY13" fmla="*/ 4878432 h 4878432"/>
              <a:gd name="connsiteX14" fmla="*/ 4570834 w 5251939"/>
              <a:gd name="connsiteY14" fmla="*/ 3563909 h 4878432"/>
              <a:gd name="connsiteX15" fmla="*/ 3890895 w 5251939"/>
              <a:gd name="connsiteY15" fmla="*/ 3563909 h 4878432"/>
              <a:gd name="connsiteX16" fmla="*/ 3890895 w 5251939"/>
              <a:gd name="connsiteY16" fmla="*/ 4878432 h 4878432"/>
              <a:gd name="connsiteX17" fmla="*/ 3297114 w 5251939"/>
              <a:gd name="connsiteY17" fmla="*/ 4878432 h 4878432"/>
              <a:gd name="connsiteX18" fmla="*/ 3297114 w 5251939"/>
              <a:gd name="connsiteY18" fmla="*/ 3911406 h 4878432"/>
              <a:gd name="connsiteX19" fmla="*/ 2617175 w 5251939"/>
              <a:gd name="connsiteY19" fmla="*/ 3911406 h 4878432"/>
              <a:gd name="connsiteX20" fmla="*/ 2617175 w 5251939"/>
              <a:gd name="connsiteY20" fmla="*/ 4324451 h 4878432"/>
              <a:gd name="connsiteX21" fmla="*/ 1968893 w 5251939"/>
              <a:gd name="connsiteY21" fmla="*/ 4324451 h 4878432"/>
              <a:gd name="connsiteX22" fmla="*/ 1968893 w 5251939"/>
              <a:gd name="connsiteY22" fmla="*/ 4878432 h 4878432"/>
              <a:gd name="connsiteX23" fmla="*/ 1312985 w 5251939"/>
              <a:gd name="connsiteY23" fmla="*/ 4878432 h 4878432"/>
              <a:gd name="connsiteX24" fmla="*/ 1312985 w 5251939"/>
              <a:gd name="connsiteY24" fmla="*/ 4324451 h 4878432"/>
              <a:gd name="connsiteX25" fmla="*/ 642230 w 5251939"/>
              <a:gd name="connsiteY25" fmla="*/ 4324451 h 4878432"/>
              <a:gd name="connsiteX26" fmla="*/ 642230 w 5251939"/>
              <a:gd name="connsiteY26" fmla="*/ 3624890 h 4878432"/>
              <a:gd name="connsiteX27" fmla="*/ 0 w 5251939"/>
              <a:gd name="connsiteY27" fmla="*/ 3624890 h 4878432"/>
              <a:gd name="connsiteX28" fmla="*/ 0 w 5251939"/>
              <a:gd name="connsiteY28" fmla="*/ 375409 h 4878432"/>
              <a:gd name="connsiteX29" fmla="*/ 633046 w 5251939"/>
              <a:gd name="connsiteY29" fmla="*/ 375409 h 4878432"/>
              <a:gd name="connsiteX30" fmla="*/ 633046 w 5251939"/>
              <a:gd name="connsiteY30" fmla="*/ 1379096 h 4878432"/>
              <a:gd name="connsiteX31" fmla="*/ 1312985 w 5251939"/>
              <a:gd name="connsiteY31" fmla="*/ 1379096 h 4878432"/>
              <a:gd name="connsiteX0" fmla="*/ 1312985 w 5251939"/>
              <a:gd name="connsiteY0" fmla="*/ 0 h 4878432"/>
              <a:gd name="connsiteX1" fmla="*/ 1975340 w 5251939"/>
              <a:gd name="connsiteY1" fmla="*/ 0 h 4878432"/>
              <a:gd name="connsiteX2" fmla="*/ 1975340 w 5251939"/>
              <a:gd name="connsiteY2" fmla="*/ 982231 h 4878432"/>
              <a:gd name="connsiteX3" fmla="*/ 2648832 w 5251939"/>
              <a:gd name="connsiteY3" fmla="*/ 982231 h 4878432"/>
              <a:gd name="connsiteX4" fmla="*/ 2648832 w 5251939"/>
              <a:gd name="connsiteY4" fmla="*/ 1148083 h 4878432"/>
              <a:gd name="connsiteX5" fmla="*/ 3328771 w 5251939"/>
              <a:gd name="connsiteY5" fmla="*/ 1148083 h 4878432"/>
              <a:gd name="connsiteX6" fmla="*/ 3328771 w 5251939"/>
              <a:gd name="connsiteY6" fmla="*/ 0 h 4878432"/>
              <a:gd name="connsiteX7" fmla="*/ 4572000 w 5251939"/>
              <a:gd name="connsiteY7" fmla="*/ 0 h 4878432"/>
              <a:gd name="connsiteX8" fmla="*/ 4572000 w 5251939"/>
              <a:gd name="connsiteY8" fmla="*/ 1000460 h 4878432"/>
              <a:gd name="connsiteX9" fmla="*/ 5251939 w 5251939"/>
              <a:gd name="connsiteY9" fmla="*/ 1000460 h 4878432"/>
              <a:gd name="connsiteX10" fmla="*/ 5251939 w 5251939"/>
              <a:gd name="connsiteY10" fmla="*/ 4279967 h 4878432"/>
              <a:gd name="connsiteX11" fmla="*/ 4572000 w 5251939"/>
              <a:gd name="connsiteY11" fmla="*/ 4279967 h 4878432"/>
              <a:gd name="connsiteX12" fmla="*/ 4572000 w 5251939"/>
              <a:gd name="connsiteY12" fmla="*/ 4878432 h 4878432"/>
              <a:gd name="connsiteX13" fmla="*/ 4570834 w 5251939"/>
              <a:gd name="connsiteY13" fmla="*/ 3563909 h 4878432"/>
              <a:gd name="connsiteX14" fmla="*/ 3890895 w 5251939"/>
              <a:gd name="connsiteY14" fmla="*/ 3563909 h 4878432"/>
              <a:gd name="connsiteX15" fmla="*/ 3890895 w 5251939"/>
              <a:gd name="connsiteY15" fmla="*/ 4878432 h 4878432"/>
              <a:gd name="connsiteX16" fmla="*/ 3297114 w 5251939"/>
              <a:gd name="connsiteY16" fmla="*/ 4878432 h 4878432"/>
              <a:gd name="connsiteX17" fmla="*/ 3297114 w 5251939"/>
              <a:gd name="connsiteY17" fmla="*/ 3911406 h 4878432"/>
              <a:gd name="connsiteX18" fmla="*/ 2617175 w 5251939"/>
              <a:gd name="connsiteY18" fmla="*/ 3911406 h 4878432"/>
              <a:gd name="connsiteX19" fmla="*/ 2617175 w 5251939"/>
              <a:gd name="connsiteY19" fmla="*/ 4324451 h 4878432"/>
              <a:gd name="connsiteX20" fmla="*/ 1968893 w 5251939"/>
              <a:gd name="connsiteY20" fmla="*/ 4324451 h 4878432"/>
              <a:gd name="connsiteX21" fmla="*/ 1968893 w 5251939"/>
              <a:gd name="connsiteY21" fmla="*/ 4878432 h 4878432"/>
              <a:gd name="connsiteX22" fmla="*/ 1312985 w 5251939"/>
              <a:gd name="connsiteY22" fmla="*/ 4878432 h 4878432"/>
              <a:gd name="connsiteX23" fmla="*/ 1312985 w 5251939"/>
              <a:gd name="connsiteY23" fmla="*/ 4324451 h 4878432"/>
              <a:gd name="connsiteX24" fmla="*/ 642230 w 5251939"/>
              <a:gd name="connsiteY24" fmla="*/ 4324451 h 4878432"/>
              <a:gd name="connsiteX25" fmla="*/ 642230 w 5251939"/>
              <a:gd name="connsiteY25" fmla="*/ 3624890 h 4878432"/>
              <a:gd name="connsiteX26" fmla="*/ 0 w 5251939"/>
              <a:gd name="connsiteY26" fmla="*/ 3624890 h 4878432"/>
              <a:gd name="connsiteX27" fmla="*/ 0 w 5251939"/>
              <a:gd name="connsiteY27" fmla="*/ 375409 h 4878432"/>
              <a:gd name="connsiteX28" fmla="*/ 633046 w 5251939"/>
              <a:gd name="connsiteY28" fmla="*/ 375409 h 4878432"/>
              <a:gd name="connsiteX29" fmla="*/ 633046 w 5251939"/>
              <a:gd name="connsiteY29" fmla="*/ 1379096 h 4878432"/>
              <a:gd name="connsiteX30" fmla="*/ 1312985 w 5251939"/>
              <a:gd name="connsiteY30" fmla="*/ 1379096 h 4878432"/>
              <a:gd name="connsiteX31" fmla="*/ 1312985 w 5251939"/>
              <a:gd name="connsiteY31" fmla="*/ 0 h 4878432"/>
              <a:gd name="connsiteX0" fmla="*/ 1312985 w 5251939"/>
              <a:gd name="connsiteY0" fmla="*/ 0 h 4878432"/>
              <a:gd name="connsiteX1" fmla="*/ 1975340 w 5251939"/>
              <a:gd name="connsiteY1" fmla="*/ 0 h 4878432"/>
              <a:gd name="connsiteX2" fmla="*/ 1975340 w 5251939"/>
              <a:gd name="connsiteY2" fmla="*/ 982231 h 4878432"/>
              <a:gd name="connsiteX3" fmla="*/ 2648832 w 5251939"/>
              <a:gd name="connsiteY3" fmla="*/ 982231 h 4878432"/>
              <a:gd name="connsiteX4" fmla="*/ 2648832 w 5251939"/>
              <a:gd name="connsiteY4" fmla="*/ 1148083 h 4878432"/>
              <a:gd name="connsiteX5" fmla="*/ 3328771 w 5251939"/>
              <a:gd name="connsiteY5" fmla="*/ 1148083 h 4878432"/>
              <a:gd name="connsiteX6" fmla="*/ 3328771 w 5251939"/>
              <a:gd name="connsiteY6" fmla="*/ 0 h 4878432"/>
              <a:gd name="connsiteX7" fmla="*/ 4572000 w 5251939"/>
              <a:gd name="connsiteY7" fmla="*/ 0 h 4878432"/>
              <a:gd name="connsiteX8" fmla="*/ 4572000 w 5251939"/>
              <a:gd name="connsiteY8" fmla="*/ 1000460 h 4878432"/>
              <a:gd name="connsiteX9" fmla="*/ 5251939 w 5251939"/>
              <a:gd name="connsiteY9" fmla="*/ 1000460 h 4878432"/>
              <a:gd name="connsiteX10" fmla="*/ 5251939 w 5251939"/>
              <a:gd name="connsiteY10" fmla="*/ 4279967 h 4878432"/>
              <a:gd name="connsiteX11" fmla="*/ 4572000 w 5251939"/>
              <a:gd name="connsiteY11" fmla="*/ 4279967 h 4878432"/>
              <a:gd name="connsiteX12" fmla="*/ 4570834 w 5251939"/>
              <a:gd name="connsiteY12" fmla="*/ 3563909 h 4878432"/>
              <a:gd name="connsiteX13" fmla="*/ 3890895 w 5251939"/>
              <a:gd name="connsiteY13" fmla="*/ 3563909 h 4878432"/>
              <a:gd name="connsiteX14" fmla="*/ 3890895 w 5251939"/>
              <a:gd name="connsiteY14" fmla="*/ 4878432 h 4878432"/>
              <a:gd name="connsiteX15" fmla="*/ 3297114 w 5251939"/>
              <a:gd name="connsiteY15" fmla="*/ 4878432 h 4878432"/>
              <a:gd name="connsiteX16" fmla="*/ 3297114 w 5251939"/>
              <a:gd name="connsiteY16" fmla="*/ 3911406 h 4878432"/>
              <a:gd name="connsiteX17" fmla="*/ 2617175 w 5251939"/>
              <a:gd name="connsiteY17" fmla="*/ 3911406 h 4878432"/>
              <a:gd name="connsiteX18" fmla="*/ 2617175 w 5251939"/>
              <a:gd name="connsiteY18" fmla="*/ 4324451 h 4878432"/>
              <a:gd name="connsiteX19" fmla="*/ 1968893 w 5251939"/>
              <a:gd name="connsiteY19" fmla="*/ 4324451 h 4878432"/>
              <a:gd name="connsiteX20" fmla="*/ 1968893 w 5251939"/>
              <a:gd name="connsiteY20" fmla="*/ 4878432 h 4878432"/>
              <a:gd name="connsiteX21" fmla="*/ 1312985 w 5251939"/>
              <a:gd name="connsiteY21" fmla="*/ 4878432 h 4878432"/>
              <a:gd name="connsiteX22" fmla="*/ 1312985 w 5251939"/>
              <a:gd name="connsiteY22" fmla="*/ 4324451 h 4878432"/>
              <a:gd name="connsiteX23" fmla="*/ 642230 w 5251939"/>
              <a:gd name="connsiteY23" fmla="*/ 4324451 h 4878432"/>
              <a:gd name="connsiteX24" fmla="*/ 642230 w 5251939"/>
              <a:gd name="connsiteY24" fmla="*/ 3624890 h 4878432"/>
              <a:gd name="connsiteX25" fmla="*/ 0 w 5251939"/>
              <a:gd name="connsiteY25" fmla="*/ 3624890 h 4878432"/>
              <a:gd name="connsiteX26" fmla="*/ 0 w 5251939"/>
              <a:gd name="connsiteY26" fmla="*/ 375409 h 4878432"/>
              <a:gd name="connsiteX27" fmla="*/ 633046 w 5251939"/>
              <a:gd name="connsiteY27" fmla="*/ 375409 h 4878432"/>
              <a:gd name="connsiteX28" fmla="*/ 633046 w 5251939"/>
              <a:gd name="connsiteY28" fmla="*/ 1379096 h 4878432"/>
              <a:gd name="connsiteX29" fmla="*/ 1312985 w 5251939"/>
              <a:gd name="connsiteY29" fmla="*/ 1379096 h 4878432"/>
              <a:gd name="connsiteX30" fmla="*/ 1312985 w 5251939"/>
              <a:gd name="connsiteY30" fmla="*/ 0 h 487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51939" h="4878432">
                <a:moveTo>
                  <a:pt x="1312985" y="0"/>
                </a:moveTo>
                <a:lnTo>
                  <a:pt x="1975340" y="0"/>
                </a:lnTo>
                <a:lnTo>
                  <a:pt x="1975340" y="982231"/>
                </a:lnTo>
                <a:lnTo>
                  <a:pt x="2648832" y="982231"/>
                </a:lnTo>
                <a:lnTo>
                  <a:pt x="2648832" y="1148083"/>
                </a:lnTo>
                <a:lnTo>
                  <a:pt x="3328771" y="1148083"/>
                </a:lnTo>
                <a:lnTo>
                  <a:pt x="3328771" y="0"/>
                </a:lnTo>
                <a:lnTo>
                  <a:pt x="4572000" y="0"/>
                </a:lnTo>
                <a:lnTo>
                  <a:pt x="4572000" y="1000460"/>
                </a:lnTo>
                <a:lnTo>
                  <a:pt x="5251939" y="1000460"/>
                </a:lnTo>
                <a:lnTo>
                  <a:pt x="5251939" y="4279967"/>
                </a:lnTo>
                <a:lnTo>
                  <a:pt x="4572000" y="4279967"/>
                </a:lnTo>
                <a:cubicBezTo>
                  <a:pt x="4571611" y="4041281"/>
                  <a:pt x="4571223" y="3802595"/>
                  <a:pt x="4570834" y="3563909"/>
                </a:cubicBezTo>
                <a:lnTo>
                  <a:pt x="3890895" y="3563909"/>
                </a:lnTo>
                <a:lnTo>
                  <a:pt x="3890895" y="4878432"/>
                </a:lnTo>
                <a:lnTo>
                  <a:pt x="3297114" y="4878432"/>
                </a:lnTo>
                <a:lnTo>
                  <a:pt x="3297114" y="3911406"/>
                </a:lnTo>
                <a:lnTo>
                  <a:pt x="2617175" y="3911406"/>
                </a:lnTo>
                <a:lnTo>
                  <a:pt x="2617175" y="4324451"/>
                </a:lnTo>
                <a:lnTo>
                  <a:pt x="1968893" y="4324451"/>
                </a:lnTo>
                <a:lnTo>
                  <a:pt x="1968893" y="4878432"/>
                </a:lnTo>
                <a:lnTo>
                  <a:pt x="1312985" y="4878432"/>
                </a:lnTo>
                <a:lnTo>
                  <a:pt x="1312985" y="4324451"/>
                </a:lnTo>
                <a:lnTo>
                  <a:pt x="642230" y="4324451"/>
                </a:lnTo>
                <a:lnTo>
                  <a:pt x="642230" y="3624890"/>
                </a:lnTo>
                <a:lnTo>
                  <a:pt x="0" y="3624890"/>
                </a:lnTo>
                <a:lnTo>
                  <a:pt x="0" y="375409"/>
                </a:lnTo>
                <a:lnTo>
                  <a:pt x="633046" y="375409"/>
                </a:lnTo>
                <a:lnTo>
                  <a:pt x="633046" y="1379096"/>
                </a:lnTo>
                <a:lnTo>
                  <a:pt x="1312985" y="1379096"/>
                </a:lnTo>
                <a:lnTo>
                  <a:pt x="1312985" y="0"/>
                </a:lnTo>
                <a:close/>
              </a:path>
            </a:pathLst>
          </a:custGeom>
          <a:effectLst>
            <a:innerShdw blurRad="254000" dist="127000">
              <a:prstClr val="black">
                <a:alpha val="5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="" xmlns:a16="http://schemas.microsoft.com/office/drawing/2014/main" id="{75065C5E-8027-4266-B6BE-BA117C6F7AC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819116" y="1003687"/>
            <a:ext cx="3991884" cy="407670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20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59" name="Slide Number Placeholder 5">
            <a:extLst>
              <a:ext uri="{FF2B5EF4-FFF2-40B4-BE49-F238E27FC236}">
                <a16:creationId xmlns="" xmlns:a16="http://schemas.microsoft.com/office/drawing/2014/main" id="{3DEB48E0-328C-45EE-A8BD-90E6AB261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680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8F64841-5495-4B23-A74E-409C28CB7AC1}"/>
              </a:ext>
            </a:extLst>
          </p:cNvPr>
          <p:cNvSpPr/>
          <p:nvPr userDrawn="1"/>
        </p:nvSpPr>
        <p:spPr>
          <a:xfrm>
            <a:off x="7415213" y="0"/>
            <a:ext cx="4776787" cy="6846932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2279" y="365125"/>
            <a:ext cx="4018722" cy="573989"/>
          </a:xfrm>
        </p:spPr>
        <p:txBody>
          <a:bodyPr lIns="0" rIns="0" anchor="ctr">
            <a:no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279" y="1625512"/>
            <a:ext cx="4018722" cy="4636392"/>
          </a:xfrm>
        </p:spPr>
        <p:txBody>
          <a:bodyPr lIns="0" rIns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6CAAB964-0A56-4842-AA82-7610F726CD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819116" y="1003687"/>
            <a:ext cx="3991884" cy="407670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2000" spc="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483349C3-B089-45CF-9643-0D25E70966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0"/>
            <a:ext cx="7415213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E7D247BC-E419-4355-8738-B9CE5CA19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Shape 61">
            <a:extLst>
              <a:ext uri="{FF2B5EF4-FFF2-40B4-BE49-F238E27FC236}">
                <a16:creationId xmlns="" xmlns:a16="http://schemas.microsoft.com/office/drawing/2014/main" id="{649B49FF-0FAA-4E6C-820C-B1F434911FDC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en-US" sz="2400" b="1" i="0" spc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676957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7754" y="365125"/>
            <a:ext cx="6043246" cy="573989"/>
          </a:xfrm>
        </p:spPr>
        <p:txBody>
          <a:bodyPr anchor="ctr">
            <a:noAutofit/>
          </a:bodyPr>
          <a:lstStyle>
            <a:lvl1pPr algn="l">
              <a:defRPr sz="3600" spc="300"/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754" y="1625512"/>
            <a:ext cx="6043246" cy="463639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/>
            </a:lvl1pPr>
            <a:lvl2pPr>
              <a:lnSpc>
                <a:spcPct val="150000"/>
              </a:lnSpc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200"/>
            </a:lvl4pPr>
            <a:lvl5pPr>
              <a:lnSpc>
                <a:spcPct val="150000"/>
              </a:lnSpc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6CAAB964-0A56-4842-AA82-7610F726CD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67754" y="1003687"/>
            <a:ext cx="6043246" cy="365125"/>
          </a:xfrm>
        </p:spPr>
        <p:txBody>
          <a:bodyPr anchor="ctr">
            <a:noAutofit/>
          </a:bodyPr>
          <a:lstStyle>
            <a:lvl1pPr marL="0" indent="0">
              <a:buNone/>
              <a:defRPr sz="20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6550" cy="6846932"/>
          </a:xfrm>
          <a:effectLst>
            <a:innerShdw blurRad="254000" dist="127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=""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832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40849B93-E2CE-4654-9EC7-7DFA141A55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04689" y="5038489"/>
            <a:ext cx="5933872" cy="36512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spc="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7E94348-3BFC-4B39-9C3B-628E777B98F4}"/>
              </a:ext>
            </a:extLst>
          </p:cNvPr>
          <p:cNvSpPr/>
          <p:nvPr userDrawn="1"/>
        </p:nvSpPr>
        <p:spPr>
          <a:xfrm>
            <a:off x="0" y="0"/>
            <a:ext cx="6107906" cy="6858000"/>
          </a:xfrm>
          <a:custGeom>
            <a:avLst/>
            <a:gdLst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6107906 w 6107906"/>
              <a:gd name="connsiteY2" fmla="*/ 6858000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4233386 w 6107906"/>
              <a:gd name="connsiteY2" fmla="*/ 6858000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4593309 w 6107906"/>
              <a:gd name="connsiteY2" fmla="*/ 6848272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  <a:gd name="connsiteX0" fmla="*/ 1517515 w 6107906"/>
              <a:gd name="connsiteY0" fmla="*/ 0 h 6858000"/>
              <a:gd name="connsiteX1" fmla="*/ 6107906 w 6107906"/>
              <a:gd name="connsiteY1" fmla="*/ 0 h 6858000"/>
              <a:gd name="connsiteX2" fmla="*/ 4593309 w 6107906"/>
              <a:gd name="connsiteY2" fmla="*/ 6848272 h 6858000"/>
              <a:gd name="connsiteX3" fmla="*/ 0 w 6107906"/>
              <a:gd name="connsiteY3" fmla="*/ 6858000 h 6858000"/>
              <a:gd name="connsiteX4" fmla="*/ 1517515 w 610790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7906" h="6858000">
                <a:moveTo>
                  <a:pt x="1517515" y="0"/>
                </a:moveTo>
                <a:lnTo>
                  <a:pt x="6107906" y="0"/>
                </a:lnTo>
                <a:lnTo>
                  <a:pt x="4593309" y="6848272"/>
                </a:lnTo>
                <a:lnTo>
                  <a:pt x="0" y="6858000"/>
                </a:lnTo>
                <a:lnTo>
                  <a:pt x="1517515" y="0"/>
                </a:lnTo>
                <a:close/>
              </a:path>
            </a:pathLst>
          </a:custGeom>
          <a:gradFill>
            <a:gsLst>
              <a:gs pos="0">
                <a:srgbClr val="01023B">
                  <a:alpha val="80000"/>
                </a:srgbClr>
              </a:gs>
              <a:gs pos="100000">
                <a:srgbClr val="E99757">
                  <a:lumMod val="97000"/>
                  <a:lumOff val="3000"/>
                  <a:alpha val="80000"/>
                </a:srgbClr>
              </a:gs>
              <a:gs pos="50000">
                <a:srgbClr val="A53F52">
                  <a:alpha val="8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1219AD9-34B1-4C27-8648-E7D7C69C0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689" y="1546699"/>
            <a:ext cx="5933872" cy="3491790"/>
          </a:xfrm>
        </p:spPr>
        <p:txBody>
          <a:bodyPr anchor="ctr"/>
          <a:lstStyle>
            <a:lvl1pPr algn="ctr">
              <a:defRPr sz="6000" b="1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25731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AB66B20-A484-4A16-A015-2118F9AF2101}"/>
              </a:ext>
            </a:extLst>
          </p:cNvPr>
          <p:cNvSpPr/>
          <p:nvPr userDrawn="1"/>
        </p:nvSpPr>
        <p:spPr>
          <a:xfrm>
            <a:off x="0" y="0"/>
            <a:ext cx="6107906" cy="6858000"/>
          </a:xfrm>
          <a:custGeom>
            <a:avLst/>
            <a:gdLst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6107906 w 6107906"/>
              <a:gd name="connsiteY2" fmla="*/ 6858000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4233386 w 6107906"/>
              <a:gd name="connsiteY2" fmla="*/ 6858000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7906" h="6858000">
                <a:moveTo>
                  <a:pt x="0" y="0"/>
                </a:moveTo>
                <a:lnTo>
                  <a:pt x="6107906" y="0"/>
                </a:lnTo>
                <a:lnTo>
                  <a:pt x="423338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1023B">
                  <a:alpha val="80000"/>
                </a:srgbClr>
              </a:gs>
              <a:gs pos="100000">
                <a:srgbClr val="E99757">
                  <a:lumMod val="97000"/>
                  <a:lumOff val="3000"/>
                  <a:alpha val="80000"/>
                </a:srgbClr>
              </a:gs>
              <a:gs pos="50000">
                <a:srgbClr val="A53F52">
                  <a:alpha val="8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209064"/>
            <a:ext cx="5251450" cy="365125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ABA725B-4BCB-1D48-9C5D-46706B187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520779"/>
            <a:ext cx="5251450" cy="1661297"/>
          </a:xfrm>
        </p:spPr>
        <p:txBody>
          <a:bodyPr anchor="ctr"/>
          <a:lstStyle>
            <a:lvl1pPr algn="l">
              <a:defRPr sz="6000" spc="300"/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45735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305F96C-D634-4A69-95EC-3D002BD6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365125"/>
            <a:ext cx="11002962" cy="823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757E98-D0FB-43E3-98BC-711F6A2F5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519" y="1365813"/>
            <a:ext cx="10989920" cy="4811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A65B72-2E86-4BA3-94F2-3ADFA40B7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C1F3FD-3DB9-46B7-85E1-E8B8878A4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hape 61">
            <a:extLst>
              <a:ext uri="{FF2B5EF4-FFF2-40B4-BE49-F238E27FC236}">
                <a16:creationId xmlns="" xmlns:a16="http://schemas.microsoft.com/office/drawing/2014/main" id="{0A2ACE11-44E0-44ED-AA10-CB0B57204E89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rgbClr val="2C2153"/>
                </a:solidFill>
                <a:latin typeface="+mn-lt"/>
                <a:ea typeface="+mn-ea"/>
                <a:cs typeface="+mn-cs"/>
                <a:sym typeface="Bebas"/>
              </a:rPr>
              <a:t>FAB</a:t>
            </a:r>
            <a:r>
              <a:rPr lang="en-US" sz="2400" b="1" kern="1200" dirty="0">
                <a:solidFill>
                  <a:srgbClr val="A53F52"/>
                </a:solidFill>
                <a:latin typeface="+mn-lt"/>
                <a:ea typeface="+mn-ea"/>
                <a:cs typeface="+mn-cs"/>
                <a:sym typeface="Bebas"/>
              </a:rPr>
              <a:t>RIKAM</a:t>
            </a:r>
            <a:endParaRPr lang="en-US" sz="2400" b="1" i="0" spc="0" dirty="0">
              <a:solidFill>
                <a:srgbClr val="A53F52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7" r:id="rId2"/>
    <p:sldLayoutId id="2147483651" r:id="rId3"/>
    <p:sldLayoutId id="2147483668" r:id="rId4"/>
    <p:sldLayoutId id="2147483660" r:id="rId5"/>
    <p:sldLayoutId id="2147483664" r:id="rId6"/>
    <p:sldLayoutId id="2147483661" r:id="rId7"/>
    <p:sldLayoutId id="2147483674" r:id="rId8"/>
    <p:sldLayoutId id="2147483675" r:id="rId9"/>
    <p:sldLayoutId id="2147483673" r:id="rId10"/>
    <p:sldLayoutId id="2147483653" r:id="rId11"/>
    <p:sldLayoutId id="2147483670" r:id="rId12"/>
    <p:sldLayoutId id="2147483671" r:id="rId13"/>
    <p:sldLayoutId id="2147483672" r:id="rId14"/>
    <p:sldLayoutId id="2147483655" r:id="rId15"/>
    <p:sldLayoutId id="2147483666" r:id="rId16"/>
  </p:sldLayoutIdLst>
  <p:hf hdr="0" ft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 descr="Abstract Building">
            <a:extLst>
              <a:ext uri="{FF2B5EF4-FFF2-40B4-BE49-F238E27FC236}">
                <a16:creationId xmlns="" xmlns:a16="http://schemas.microsoft.com/office/drawing/2014/main" id="{CE10ABE1-BE78-4DEC-9C0A-46282D549D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79F9DAD-F6B0-4ECC-8632-4B5E050986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1023B">
                  <a:alpha val="70000"/>
                </a:srgbClr>
              </a:gs>
              <a:gs pos="100000">
                <a:srgbClr val="E99757">
                  <a:lumMod val="97000"/>
                  <a:lumOff val="3000"/>
                  <a:alpha val="70000"/>
                </a:srgbClr>
              </a:gs>
              <a:gs pos="50000">
                <a:srgbClr val="A53F52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4F7706BE-EF2E-459C-8778-01DDD354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Scharweb</a:t>
            </a:r>
            <a:r>
              <a:rPr lang="en-US" dirty="0" smtClean="0">
                <a:solidFill>
                  <a:schemeClr val="bg1"/>
                </a:solidFill>
              </a:rPr>
              <a:t> development Presents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5D865526-EC39-4780-A2A8-274A80A5C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7700" y="3890624"/>
            <a:ext cx="8255000" cy="1913276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Aventar</a:t>
            </a:r>
            <a:r>
              <a:rPr lang="en-US" dirty="0" smtClean="0">
                <a:solidFill>
                  <a:schemeClr val="bg1"/>
                </a:solidFill>
              </a:rPr>
              <a:t> Secure Programming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04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Picture placeholder">
            <a:extLst>
              <a:ext uri="{FF2B5EF4-FFF2-40B4-BE49-F238E27FC236}">
                <a16:creationId xmlns="" xmlns:a16="http://schemas.microsoft.com/office/drawing/2014/main" id="{4D593114-653B-4F83-A72F-17932C0805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79F9DAD-F6B0-4ECC-8632-4B5E050986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6507"/>
            <a:ext cx="12192000" cy="6858000"/>
          </a:xfrm>
          <a:prstGeom prst="rect">
            <a:avLst/>
          </a:prstGeom>
          <a:gradFill>
            <a:gsLst>
              <a:gs pos="0">
                <a:srgbClr val="01023B">
                  <a:alpha val="70000"/>
                </a:srgbClr>
              </a:gs>
              <a:gs pos="100000">
                <a:srgbClr val="E99757">
                  <a:lumMod val="97000"/>
                  <a:lumOff val="3000"/>
                  <a:alpha val="70000"/>
                </a:srgbClr>
              </a:gs>
              <a:gs pos="50000">
                <a:srgbClr val="A53F52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4F7706BE-EF2E-459C-8778-01DDD354C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65" y="901880"/>
            <a:ext cx="10787270" cy="8306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B7DC9FB-F6DF-4841-83A9-A37336FEB076}"/>
              </a:ext>
            </a:extLst>
          </p:cNvPr>
          <p:cNvSpPr/>
          <p:nvPr/>
        </p:nvSpPr>
        <p:spPr>
          <a:xfrm>
            <a:off x="3795823" y="1802071"/>
            <a:ext cx="4561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 smtClean="0">
                <a:solidFill>
                  <a:schemeClr val="bg1"/>
                </a:solidFill>
                <a:latin typeface="+mj-lt"/>
              </a:rPr>
              <a:t>WWW.SCHARWEBDEV.COM</a:t>
            </a:r>
            <a:endParaRPr lang="en-US" spc="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Graphic 10" descr="User" title="Icon - Presenter Name">
            <a:extLst>
              <a:ext uri="{FF2B5EF4-FFF2-40B4-BE49-F238E27FC236}">
                <a16:creationId xmlns="" xmlns:a16="http://schemas.microsoft.com/office/drawing/2014/main" id="{CB7DE048-B12A-41D3-B89F-B56544FA94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8371" y="3061212"/>
            <a:ext cx="558449" cy="558449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A62C97B6-F2B5-4806-AB83-0CC32DF096AE}"/>
              </a:ext>
            </a:extLst>
          </p:cNvPr>
          <p:cNvSpPr txBox="1">
            <a:spLocks/>
          </p:cNvSpPr>
          <p:nvPr/>
        </p:nvSpPr>
        <p:spPr>
          <a:xfrm>
            <a:off x="5103215" y="3061213"/>
            <a:ext cx="3345046" cy="5584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F0"/>
              </a:buClr>
            </a:pPr>
            <a:r>
              <a:rPr lang="en-US" sz="1800" spc="300" dirty="0" smtClean="0">
                <a:latin typeface="+mj-lt"/>
                <a:cs typeface="Gill Sans" panose="020B0502020104020203" pitchFamily="34" charset="-79"/>
              </a:rPr>
              <a:t>JESSICA SCHARBER</a:t>
            </a:r>
            <a:endParaRPr kumimoji="0" lang="en-US" sz="180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+mj-lt"/>
              <a:cs typeface="Gill Sans" panose="020B0502020104020203" pitchFamily="34" charset="-79"/>
            </a:endParaRPr>
          </a:p>
        </p:txBody>
      </p:sp>
      <p:pic>
        <p:nvPicPr>
          <p:cNvPr id="13" name="Graphic 12" descr="Smart Phone" title="Icon - Presenter Phone Number">
            <a:extLst>
              <a:ext uri="{FF2B5EF4-FFF2-40B4-BE49-F238E27FC236}">
                <a16:creationId xmlns="" xmlns:a16="http://schemas.microsoft.com/office/drawing/2014/main" id="{D46F90A0-A362-4144-AB92-33B00391B4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08371" y="3965527"/>
            <a:ext cx="558449" cy="558449"/>
          </a:xfrm>
          <a:prstGeom prst="rect">
            <a:avLst/>
          </a:prstGeom>
        </p:spPr>
      </p:pic>
      <p:sp>
        <p:nvSpPr>
          <p:cNvPr id="15" name="Text Placeholder 17">
            <a:extLst>
              <a:ext uri="{FF2B5EF4-FFF2-40B4-BE49-F238E27FC236}">
                <a16:creationId xmlns="" xmlns:a16="http://schemas.microsoft.com/office/drawing/2014/main" id="{D6C1F9A6-DF05-40A3-A22A-A5F42139BD96}"/>
              </a:ext>
            </a:extLst>
          </p:cNvPr>
          <p:cNvSpPr txBox="1">
            <a:spLocks/>
          </p:cNvSpPr>
          <p:nvPr/>
        </p:nvSpPr>
        <p:spPr>
          <a:xfrm>
            <a:off x="5103221" y="4006497"/>
            <a:ext cx="3144655" cy="5174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ZA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F0"/>
              </a:buClr>
            </a:pPr>
            <a:r>
              <a:rPr kumimoji="0" lang="en-US" sz="180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Gill Sans Light" panose="020B0302020104020203" pitchFamily="34" charset="-79"/>
              </a:rPr>
              <a:t>+</a:t>
            </a:r>
            <a:r>
              <a:rPr lang="en-US" sz="1800" spc="300" dirty="0">
                <a:latin typeface="+mj-lt"/>
                <a:cs typeface="Gill Sans Light" panose="020B0302020104020203" pitchFamily="34" charset="-79"/>
              </a:rPr>
              <a:t>1 </a:t>
            </a:r>
            <a:r>
              <a:rPr lang="en-US" sz="1800" spc="300" dirty="0" smtClean="0">
                <a:latin typeface="+mj-lt"/>
                <a:cs typeface="Gill Sans Light" panose="020B0302020104020203" pitchFamily="34" charset="-79"/>
              </a:rPr>
              <a:t>(763) 350‐2555</a:t>
            </a:r>
            <a:endParaRPr kumimoji="0" lang="en-US" sz="180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+mj-lt"/>
              <a:cs typeface="Gill Sans Light" panose="020B0302020104020203" pitchFamily="34" charset="-79"/>
            </a:endParaRPr>
          </a:p>
        </p:txBody>
      </p:sp>
      <p:pic>
        <p:nvPicPr>
          <p:cNvPr id="12" name="Graphic 11" descr="Envelope" title="Icon Presenter Email">
            <a:extLst>
              <a:ext uri="{FF2B5EF4-FFF2-40B4-BE49-F238E27FC236}">
                <a16:creationId xmlns="" xmlns:a16="http://schemas.microsoft.com/office/drawing/2014/main" id="{DA1E1FC6-9F80-4CAF-ACF2-AB062937A45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08371" y="4964360"/>
            <a:ext cx="558449" cy="558449"/>
          </a:xfrm>
          <a:prstGeom prst="rect">
            <a:avLst/>
          </a:prstGeom>
        </p:spPr>
      </p:pic>
      <p:sp>
        <p:nvSpPr>
          <p:cNvPr id="16" name="Text Placeholder 18">
            <a:extLst>
              <a:ext uri="{FF2B5EF4-FFF2-40B4-BE49-F238E27FC236}">
                <a16:creationId xmlns="" xmlns:a16="http://schemas.microsoft.com/office/drawing/2014/main" id="{E0127FD3-DBF1-49D0-8E40-2DB72E1AEC7C}"/>
              </a:ext>
            </a:extLst>
          </p:cNvPr>
          <p:cNvSpPr txBox="1">
            <a:spLocks/>
          </p:cNvSpPr>
          <p:nvPr/>
        </p:nvSpPr>
        <p:spPr>
          <a:xfrm>
            <a:off x="5103221" y="5032398"/>
            <a:ext cx="4965812" cy="4904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ZA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spc="300" dirty="0" err="1" smtClean="0">
                <a:latin typeface="+mj-lt"/>
                <a:cs typeface="Gill Sans Light" panose="020B0302020104020203" pitchFamily="34" charset="-79"/>
              </a:rPr>
              <a:t>jessicascharber</a:t>
            </a:r>
            <a:r>
              <a:rPr kumimoji="0" lang="en-US" sz="1800" u="none" strike="noStrike" kern="1200" cap="none" spc="30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Gill Sans Light" panose="020B0302020104020203" pitchFamily="34" charset="-79"/>
              </a:rPr>
              <a:t>@gmail.com</a:t>
            </a:r>
            <a:endParaRPr kumimoji="0" lang="en-US" sz="180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+mj-lt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2772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4519" y="1084521"/>
            <a:ext cx="10989920" cy="53837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/>
              <a:t>Merkow</a:t>
            </a:r>
            <a:r>
              <a:rPr lang="en-US" dirty="0"/>
              <a:t>, M. S., &amp; </a:t>
            </a:r>
            <a:r>
              <a:rPr lang="en-US" dirty="0" err="1"/>
              <a:t>Raghavan</a:t>
            </a:r>
            <a:r>
              <a:rPr lang="en-US" dirty="0"/>
              <a:t>, L. (2015). </a:t>
            </a:r>
            <a:r>
              <a:rPr lang="en-US" i="1" dirty="0"/>
              <a:t>Secure and Resilient Software Development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     Retrieved from https://learning.oreilly.com/library/view/ </a:t>
            </a:r>
            <a:br>
              <a:rPr lang="en-US" dirty="0"/>
            </a:br>
            <a:r>
              <a:rPr lang="en-US" dirty="0"/>
              <a:t>     secure-and-resilient/9781439826973/K11327_C000.xhtml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Microsoft. (</a:t>
            </a:r>
            <a:r>
              <a:rPr lang="en-US" dirty="0" err="1"/>
              <a:t>n.d.</a:t>
            </a:r>
            <a:r>
              <a:rPr lang="en-US" dirty="0"/>
              <a:t>). What are the Microsoft SDL practices? Retrieved July 15, </a:t>
            </a:r>
            <a:br>
              <a:rPr lang="en-US" dirty="0"/>
            </a:br>
            <a:r>
              <a:rPr lang="en-US" dirty="0"/>
              <a:t>     2019, from https://www.microsoft.com/en-us/securityengineering/sdl/ </a:t>
            </a:r>
            <a:br>
              <a:rPr lang="en-US" dirty="0"/>
            </a:br>
            <a:r>
              <a:rPr lang="en-US" dirty="0"/>
              <a:t>     practices#practice1 </a:t>
            </a:r>
            <a:endParaRPr lang="en-US" dirty="0" smtClean="0"/>
          </a:p>
          <a:p>
            <a:pPr marL="0" indent="0">
              <a:buNone/>
            </a:pPr>
            <a:r>
              <a:rPr lang="en-US" i="1" dirty="0"/>
              <a:t>OWASP Top 10 -2017 The Ten Most Critical Web Application Security Risks</a:t>
            </a:r>
            <a:r>
              <a:rPr lang="en-US" dirty="0"/>
              <a:t>. (2017). </a:t>
            </a:r>
            <a:br>
              <a:rPr lang="en-US" dirty="0"/>
            </a:br>
            <a:r>
              <a:rPr lang="en-US" dirty="0"/>
              <a:t>     Retrieved from https://www.owasp.org/images/7/72/ </a:t>
            </a:r>
            <a:br>
              <a:rPr lang="en-US" dirty="0"/>
            </a:br>
            <a:r>
              <a:rPr lang="en-US" dirty="0"/>
              <a:t>     OWASP_Top_10-2017_%28en%29.pdf.pdf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Santos, R., &amp; </a:t>
            </a:r>
            <a:r>
              <a:rPr lang="en-US" dirty="0" err="1"/>
              <a:t>Geib</a:t>
            </a:r>
            <a:r>
              <a:rPr lang="en-US" dirty="0"/>
              <a:t>, J. (2017, August 16). Microsoft Threat Modeling Tool </a:t>
            </a:r>
            <a:br>
              <a:rPr lang="en-US" dirty="0"/>
            </a:br>
            <a:r>
              <a:rPr lang="en-US" dirty="0"/>
              <a:t>     mitigations. Retrieved July 15, 2019, from https://docs.microsoft.com/en-us/ </a:t>
            </a:r>
            <a:br>
              <a:rPr lang="en-US" dirty="0"/>
            </a:br>
            <a:r>
              <a:rPr lang="en-US" dirty="0"/>
              <a:t>     azure/security/azure-security-threat-modeling-tool-mitigations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Sinclair, T. (Presenter). (2019, June 27). </a:t>
            </a:r>
            <a:r>
              <a:rPr lang="en-US" i="1" dirty="0"/>
              <a:t>Module one live lecture</a:t>
            </a:r>
            <a:r>
              <a:rPr lang="en-US" dirty="0"/>
              <a:t>. Speech </a:t>
            </a:r>
            <a:br>
              <a:rPr lang="en-US" dirty="0"/>
            </a:br>
            <a:r>
              <a:rPr lang="en-US" dirty="0"/>
              <a:t>     presented at Rasmussen College, Online.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Sinclair, T. (Presenter). (2019, </a:t>
            </a:r>
            <a:r>
              <a:rPr lang="en-US" dirty="0" smtClean="0"/>
              <a:t>July 4). </a:t>
            </a:r>
            <a:r>
              <a:rPr lang="en-US" i="1" dirty="0"/>
              <a:t>Module </a:t>
            </a:r>
            <a:r>
              <a:rPr lang="en-US" i="1" dirty="0" smtClean="0"/>
              <a:t>two </a:t>
            </a:r>
            <a:r>
              <a:rPr lang="en-US" i="1" dirty="0"/>
              <a:t>live lecture</a:t>
            </a:r>
            <a:r>
              <a:rPr lang="en-US" dirty="0"/>
              <a:t>. Speech </a:t>
            </a:r>
            <a:br>
              <a:rPr lang="en-US" dirty="0"/>
            </a:br>
            <a:r>
              <a:rPr lang="en-US" dirty="0"/>
              <a:t>     presented at Rasmussen College, Online.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99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bstract Coding&#10;">
            <a:extLst>
              <a:ext uri="{FF2B5EF4-FFF2-40B4-BE49-F238E27FC236}">
                <a16:creationId xmlns="" xmlns:a16="http://schemas.microsoft.com/office/drawing/2014/main" id="{5F76566E-36EF-4E0C-8563-ABC2D25923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687D26E-D67A-4318-AAB1-DCEAA89EEB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096000" cy="688271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2734962 w 6096000"/>
              <a:gd name="connsiteY2" fmla="*/ 6808573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82714"/>
              <a:gd name="connsiteX1" fmla="*/ 6096000 w 6096000"/>
              <a:gd name="connsiteY1" fmla="*/ 0 h 6882714"/>
              <a:gd name="connsiteX2" fmla="*/ 4242486 w 6096000"/>
              <a:gd name="connsiteY2" fmla="*/ 6882714 h 6882714"/>
              <a:gd name="connsiteX3" fmla="*/ 0 w 6096000"/>
              <a:gd name="connsiteY3" fmla="*/ 6858000 h 6882714"/>
              <a:gd name="connsiteX4" fmla="*/ 0 w 6096000"/>
              <a:gd name="connsiteY4" fmla="*/ 0 h 68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82714">
                <a:moveTo>
                  <a:pt x="0" y="0"/>
                </a:moveTo>
                <a:lnTo>
                  <a:pt x="6096000" y="0"/>
                </a:lnTo>
                <a:lnTo>
                  <a:pt x="4242486" y="688271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1023B">
                  <a:alpha val="70000"/>
                </a:srgbClr>
              </a:gs>
              <a:gs pos="100000">
                <a:srgbClr val="E99757">
                  <a:alpha val="70000"/>
                </a:srgbClr>
              </a:gs>
              <a:gs pos="50000">
                <a:srgbClr val="A53F52">
                  <a:alpha val="7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1D24B42B-925B-494C-A986-BD85E811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3074" y="837491"/>
            <a:ext cx="5251450" cy="16612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secure programming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8CA6DEC-302B-49C8-AC11-FD6F37AFA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1442" y="2721925"/>
            <a:ext cx="5251450" cy="365125"/>
          </a:xfrm>
        </p:spPr>
        <p:txBody>
          <a:bodyPr>
            <a:noAutofit/>
          </a:bodyPr>
          <a:lstStyle/>
          <a:p>
            <a:r>
              <a:rPr lang="en-US" sz="2800" dirty="0" smtClean="0"/>
              <a:t>Why do we need it?</a:t>
            </a:r>
            <a:endParaRPr lang="en-US" sz="2800" dirty="0"/>
          </a:p>
        </p:txBody>
      </p:sp>
      <p:sp>
        <p:nvSpPr>
          <p:cNvPr id="2094" name="Slide Number Placeholder 2093">
            <a:extLst>
              <a:ext uri="{FF2B5EF4-FFF2-40B4-BE49-F238E27FC236}">
                <a16:creationId xmlns="" xmlns:a16="http://schemas.microsoft.com/office/drawing/2014/main" id="{5DA62994-769D-4C19-BB0A-5144E0A5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6569" y="6468303"/>
            <a:ext cx="443948" cy="365125"/>
          </a:xfrm>
        </p:spPr>
        <p:txBody>
          <a:bodyPr/>
          <a:lstStyle/>
          <a:p>
            <a:fld id="{8C2E478F-E849-4A8C-AF1F-CBCC78A7CBF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212183" y="3310187"/>
            <a:ext cx="52082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Secure Code is Good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Secure Code is the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Line of Defense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 Protect Your System from Takeover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 Protect Your System from 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 Protect Your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 Protect Your Customer’s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 Be Responsible and Keep Your Customer’s Trust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850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85534194-745D-4888-BF16-6C09F65E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Secure Design vs. Incomplete design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C409A73-2FDB-4725-9558-77B4ACF92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Properly assembled code-</a:t>
            </a:r>
            <a:endParaRPr lang="en-US" dirty="0"/>
          </a:p>
        </p:txBody>
      </p:sp>
      <p:graphicFrame>
        <p:nvGraphicFramePr>
          <p:cNvPr id="20" name="Content Placeholder 1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36329262"/>
              </p:ext>
            </p:extLst>
          </p:nvPr>
        </p:nvGraphicFramePr>
        <p:xfrm>
          <a:off x="469900" y="2341563"/>
          <a:ext cx="5157788" cy="368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5FBB0776-0624-4A97-8BD3-03CF60228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Sloppy code-</a:t>
            </a:r>
            <a:endParaRPr lang="en-US" dirty="0"/>
          </a:p>
        </p:txBody>
      </p:sp>
      <p:graphicFrame>
        <p:nvGraphicFramePr>
          <p:cNvPr id="24" name="Content Placeholder 23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984385860"/>
              </p:ext>
            </p:extLst>
          </p:nvPr>
        </p:nvGraphicFramePr>
        <p:xfrm>
          <a:off x="6565900" y="2341563"/>
          <a:ext cx="5183188" cy="368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4A4C0E3-E146-49BF-804D-D369F89E8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26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Large Image of person at laptop in internet cafe">
            <a:extLst>
              <a:ext uri="{FF2B5EF4-FFF2-40B4-BE49-F238E27FC236}">
                <a16:creationId xmlns="" xmlns:a16="http://schemas.microsoft.com/office/drawing/2014/main" id="{BFA823F4-1B6F-4E9F-8515-0F87A0C174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13">
            <a:extLst>
              <a:ext uri="{FF2B5EF4-FFF2-40B4-BE49-F238E27FC236}">
                <a16:creationId xmlns="" xmlns:a16="http://schemas.microsoft.com/office/drawing/2014/main" id="{84970DCE-964B-4562-9633-71BA6A4DCB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82714"/>
          </a:xfrm>
          <a:prstGeom prst="rect">
            <a:avLst/>
          </a:prstGeom>
          <a:gradFill flip="none" rotWithShape="1">
            <a:gsLst>
              <a:gs pos="0">
                <a:srgbClr val="01023B">
                  <a:alpha val="20000"/>
                </a:srgbClr>
              </a:gs>
              <a:gs pos="100000">
                <a:srgbClr val="E99757">
                  <a:alpha val="20000"/>
                </a:srgbClr>
              </a:gs>
              <a:gs pos="50000">
                <a:srgbClr val="A53F52">
                  <a:alpha val="2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C1F0EB8-D260-4FB6-ACF6-6E86B9A029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469046"/>
            <a:ext cx="4199467" cy="2048932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E70920C0-10F4-4ECD-BDF3-CE993B7C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35" y="3634749"/>
            <a:ext cx="3785222" cy="173830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Vulnerabilities</a:t>
            </a:r>
            <a:r>
              <a:rPr lang="en-US" sz="7200" dirty="0">
                <a:solidFill>
                  <a:schemeClr val="bg1"/>
                </a:solidFill>
                <a:cs typeface="Gill Sans" panose="020B0502020104020203" pitchFamily="34" charset="-79"/>
              </a:rPr>
              <a:t/>
            </a:r>
            <a:br>
              <a:rPr lang="en-US" sz="7200" dirty="0">
                <a:solidFill>
                  <a:schemeClr val="bg1"/>
                </a:solidFill>
                <a:cs typeface="Gill Sans" panose="020B0502020104020203" pitchFamily="34" charset="-79"/>
              </a:rPr>
            </a:b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They are everywhere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922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Iphone Floating taking image">
            <a:extLst>
              <a:ext uri="{FF2B5EF4-FFF2-40B4-BE49-F238E27FC236}">
                <a16:creationId xmlns="" xmlns:a16="http://schemas.microsoft.com/office/drawing/2014/main" id="{7BE52127-9518-4872-A0A9-09A7D08714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687D26E-D67A-4318-AAB1-DCEAA89EEB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096000" cy="6882714"/>
          </a:xfrm>
          <a:prstGeom prst="parallelogram">
            <a:avLst/>
          </a:prstGeom>
          <a:gradFill flip="none" rotWithShape="1">
            <a:gsLst>
              <a:gs pos="0">
                <a:srgbClr val="01023B">
                  <a:alpha val="50000"/>
                </a:srgbClr>
              </a:gs>
              <a:gs pos="100000">
                <a:srgbClr val="E99757">
                  <a:alpha val="50000"/>
                </a:srgbClr>
              </a:gs>
              <a:gs pos="50000">
                <a:srgbClr val="A53F52">
                  <a:alpha val="5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1D24B42B-925B-494C-A986-BD85E811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0"/>
            <a:ext cx="6265516" cy="2394840"/>
          </a:xfrm>
        </p:spPr>
        <p:txBody>
          <a:bodyPr>
            <a:normAutofit/>
          </a:bodyPr>
          <a:lstStyle/>
          <a:p>
            <a:r>
              <a:rPr lang="en-US" dirty="0" smtClean="0"/>
              <a:t>Vulnerabilities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8CA6DEC-302B-49C8-AC11-FD6F37AFA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2757" y="1237785"/>
            <a:ext cx="6327196" cy="5230518"/>
          </a:xfrm>
        </p:spPr>
        <p:txBody>
          <a:bodyPr>
            <a:normAutofit fontScale="70000" lnSpcReduction="20000"/>
          </a:bodyPr>
          <a:lstStyle/>
          <a:p>
            <a:endParaRPr lang="en-US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Accepting </a:t>
            </a:r>
            <a:r>
              <a:rPr lang="en-US" dirty="0" smtClean="0">
                <a:solidFill>
                  <a:srgbClr val="C00000"/>
                </a:solidFill>
              </a:rPr>
              <a:t>User Input –</a:t>
            </a:r>
            <a:r>
              <a:rPr lang="en-US" dirty="0" smtClean="0"/>
              <a:t> Spoofing, Tampering, </a:t>
            </a:r>
            <a:r>
              <a:rPr lang="en-US" dirty="0" smtClean="0"/>
              <a:t>Repudiation, 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Displaying Output – </a:t>
            </a:r>
            <a:r>
              <a:rPr lang="en-US" dirty="0" smtClean="0">
                <a:solidFill>
                  <a:srgbClr val="C00000"/>
                </a:solidFill>
              </a:rPr>
              <a:t>      </a:t>
            </a:r>
            <a:r>
              <a:rPr lang="en-US" dirty="0" smtClean="0"/>
              <a:t>Information </a:t>
            </a:r>
            <a:r>
              <a:rPr lang="en-US" dirty="0" smtClean="0"/>
              <a:t>Disclosure,</a:t>
            </a:r>
          </a:p>
          <a:p>
            <a:r>
              <a:rPr lang="en-US" dirty="0" smtClean="0">
                <a:solidFill>
                  <a:srgbClr val="898989"/>
                </a:solidFill>
              </a:rPr>
              <a:t>   Cross-Site </a:t>
            </a:r>
            <a:r>
              <a:rPr lang="en-US" dirty="0">
                <a:solidFill>
                  <a:srgbClr val="898989"/>
                </a:solidFill>
              </a:rPr>
              <a:t>Scripting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Financial </a:t>
            </a:r>
            <a:r>
              <a:rPr lang="en-US" dirty="0" smtClean="0">
                <a:solidFill>
                  <a:srgbClr val="C00000"/>
                </a:solidFill>
              </a:rPr>
              <a:t>Transactions</a:t>
            </a:r>
          </a:p>
          <a:p>
            <a:r>
              <a:rPr lang="en-US" dirty="0" smtClean="0"/>
              <a:t>   Sensitive Data </a:t>
            </a:r>
            <a:r>
              <a:rPr lang="en-US" dirty="0" smtClean="0"/>
              <a:t>Disclosure</a:t>
            </a:r>
            <a:r>
              <a:rPr lang="en-US" dirty="0" smtClean="0"/>
              <a:t>,</a:t>
            </a:r>
          </a:p>
          <a:p>
            <a:r>
              <a:rPr lang="en-US" dirty="0"/>
              <a:t> </a:t>
            </a:r>
            <a:r>
              <a:rPr lang="en-US" dirty="0" smtClean="0"/>
              <a:t>  Repudiation, Injection</a:t>
            </a:r>
            <a:r>
              <a:rPr lang="en-US" dirty="0" smtClean="0"/>
              <a:t>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Data Transactions – </a:t>
            </a:r>
          </a:p>
          <a:p>
            <a:r>
              <a:rPr lang="en-US" dirty="0" smtClean="0">
                <a:solidFill>
                  <a:srgbClr val="898989"/>
                </a:solidFill>
              </a:rPr>
              <a:t>   Sensitive Data Disclosure,</a:t>
            </a:r>
          </a:p>
          <a:p>
            <a:r>
              <a:rPr lang="en-US" dirty="0" smtClean="0"/>
              <a:t>   XXE Attack</a:t>
            </a:r>
            <a:r>
              <a:rPr lang="en-US" dirty="0" smtClean="0">
                <a:solidFill>
                  <a:srgbClr val="898989"/>
                </a:solidFill>
              </a:rPr>
              <a:t>, Denial of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A53F52"/>
                </a:solidFill>
              </a:rPr>
              <a:t>Environment –</a:t>
            </a:r>
          </a:p>
          <a:p>
            <a:r>
              <a:rPr lang="en-US" dirty="0" smtClean="0">
                <a:solidFill>
                  <a:srgbClr val="A53F52"/>
                </a:solidFill>
              </a:rPr>
              <a:t>   </a:t>
            </a:r>
            <a:r>
              <a:rPr lang="en-US" dirty="0" smtClean="0">
                <a:solidFill>
                  <a:srgbClr val="898989"/>
                </a:solidFill>
              </a:rPr>
              <a:t>Elevation of Privileges, Tampering      </a:t>
            </a:r>
          </a:p>
          <a:p>
            <a:r>
              <a:rPr lang="en-US" dirty="0">
                <a:solidFill>
                  <a:srgbClr val="898989"/>
                </a:solidFill>
              </a:rPr>
              <a:t> </a:t>
            </a:r>
            <a:r>
              <a:rPr lang="en-US" dirty="0" smtClean="0">
                <a:solidFill>
                  <a:srgbClr val="898989"/>
                </a:solidFill>
              </a:rPr>
              <a:t>  Information Disclosure,</a:t>
            </a:r>
            <a:endParaRPr lang="en-US" dirty="0" smtClean="0">
              <a:solidFill>
                <a:srgbClr val="898989"/>
              </a:solidFill>
            </a:endParaRPr>
          </a:p>
        </p:txBody>
      </p:sp>
      <p:sp>
        <p:nvSpPr>
          <p:cNvPr id="2094" name="Slide Number Placeholder 2093">
            <a:extLst>
              <a:ext uri="{FF2B5EF4-FFF2-40B4-BE49-F238E27FC236}">
                <a16:creationId xmlns="" xmlns:a16="http://schemas.microsoft.com/office/drawing/2014/main" id="{5DA62994-769D-4C19-BB0A-5144E0A5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21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Placeholder 38" descr="Person using smart Tablet">
            <a:extLst>
              <a:ext uri="{FF2B5EF4-FFF2-40B4-BE49-F238E27FC236}">
                <a16:creationId xmlns="" xmlns:a16="http://schemas.microsoft.com/office/drawing/2014/main" id="{BA6D7FF8-B03E-48E8-9A54-F677EBB6C0B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9878"/>
            <a:ext cx="7406905" cy="6866810"/>
          </a:xfrm>
        </p:spPr>
      </p:pic>
      <p:sp>
        <p:nvSpPr>
          <p:cNvPr id="44" name="Freeform: Shape 43">
            <a:extLst>
              <a:ext uri="{FF2B5EF4-FFF2-40B4-BE49-F238E27FC236}">
                <a16:creationId xmlns="" xmlns:a16="http://schemas.microsoft.com/office/drawing/2014/main" id="{785F2504-A35A-4AAB-94E4-C1479349F7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-19878"/>
            <a:ext cx="7406905" cy="6866810"/>
          </a:xfrm>
          <a:custGeom>
            <a:avLst/>
            <a:gdLst>
              <a:gd name="connsiteX0" fmla="*/ 1851727 w 7406905"/>
              <a:gd name="connsiteY0" fmla="*/ 0 h 6866810"/>
              <a:gd name="connsiteX1" fmla="*/ 2785858 w 7406905"/>
              <a:gd name="connsiteY1" fmla="*/ 0 h 6866810"/>
              <a:gd name="connsiteX2" fmla="*/ 2785858 w 7406905"/>
              <a:gd name="connsiteY2" fmla="*/ 1382574 h 6866810"/>
              <a:gd name="connsiteX3" fmla="*/ 3735696 w 7406905"/>
              <a:gd name="connsiteY3" fmla="*/ 1382574 h 6866810"/>
              <a:gd name="connsiteX4" fmla="*/ 3735696 w 7406905"/>
              <a:gd name="connsiteY4" fmla="*/ 1616025 h 6866810"/>
              <a:gd name="connsiteX5" fmla="*/ 4694626 w 7406905"/>
              <a:gd name="connsiteY5" fmla="*/ 1616025 h 6866810"/>
              <a:gd name="connsiteX6" fmla="*/ 4694626 w 7406905"/>
              <a:gd name="connsiteY6" fmla="*/ 0 h 6866810"/>
              <a:gd name="connsiteX7" fmla="*/ 6447975 w 7406905"/>
              <a:gd name="connsiteY7" fmla="*/ 0 h 6866810"/>
              <a:gd name="connsiteX8" fmla="*/ 6447975 w 7406905"/>
              <a:gd name="connsiteY8" fmla="*/ 1408233 h 6866810"/>
              <a:gd name="connsiteX9" fmla="*/ 7406905 w 7406905"/>
              <a:gd name="connsiteY9" fmla="*/ 1408233 h 6866810"/>
              <a:gd name="connsiteX10" fmla="*/ 7406905 w 7406905"/>
              <a:gd name="connsiteY10" fmla="*/ 6024420 h 6866810"/>
              <a:gd name="connsiteX11" fmla="*/ 6447975 w 7406905"/>
              <a:gd name="connsiteY11" fmla="*/ 6024420 h 6866810"/>
              <a:gd name="connsiteX12" fmla="*/ 6446330 w 7406905"/>
              <a:gd name="connsiteY12" fmla="*/ 5016507 h 6866810"/>
              <a:gd name="connsiteX13" fmla="*/ 5487400 w 7406905"/>
              <a:gd name="connsiteY13" fmla="*/ 5016507 h 6866810"/>
              <a:gd name="connsiteX14" fmla="*/ 5487400 w 7406905"/>
              <a:gd name="connsiteY14" fmla="*/ 6866810 h 6866810"/>
              <a:gd name="connsiteX15" fmla="*/ 4649980 w 7406905"/>
              <a:gd name="connsiteY15" fmla="*/ 6866810 h 6866810"/>
              <a:gd name="connsiteX16" fmla="*/ 4649980 w 7406905"/>
              <a:gd name="connsiteY16" fmla="*/ 5505639 h 6866810"/>
              <a:gd name="connsiteX17" fmla="*/ 3691050 w 7406905"/>
              <a:gd name="connsiteY17" fmla="*/ 5505639 h 6866810"/>
              <a:gd name="connsiteX18" fmla="*/ 3691050 w 7406905"/>
              <a:gd name="connsiteY18" fmla="*/ 6087035 h 6866810"/>
              <a:gd name="connsiteX19" fmla="*/ 2776766 w 7406905"/>
              <a:gd name="connsiteY19" fmla="*/ 6087035 h 6866810"/>
              <a:gd name="connsiteX20" fmla="*/ 2776766 w 7406905"/>
              <a:gd name="connsiteY20" fmla="*/ 6866810 h 6866810"/>
              <a:gd name="connsiteX21" fmla="*/ 1851727 w 7406905"/>
              <a:gd name="connsiteY21" fmla="*/ 6866810 h 6866810"/>
              <a:gd name="connsiteX22" fmla="*/ 1851727 w 7406905"/>
              <a:gd name="connsiteY22" fmla="*/ 6087035 h 6866810"/>
              <a:gd name="connsiteX23" fmla="*/ 905749 w 7406905"/>
              <a:gd name="connsiteY23" fmla="*/ 6087035 h 6866810"/>
              <a:gd name="connsiteX24" fmla="*/ 905749 w 7406905"/>
              <a:gd name="connsiteY24" fmla="*/ 5102343 h 6866810"/>
              <a:gd name="connsiteX25" fmla="*/ 0 w 7406905"/>
              <a:gd name="connsiteY25" fmla="*/ 5102343 h 6866810"/>
              <a:gd name="connsiteX26" fmla="*/ 0 w 7406905"/>
              <a:gd name="connsiteY26" fmla="*/ 528420 h 6866810"/>
              <a:gd name="connsiteX27" fmla="*/ 892796 w 7406905"/>
              <a:gd name="connsiteY27" fmla="*/ 528420 h 6866810"/>
              <a:gd name="connsiteX28" fmla="*/ 892796 w 7406905"/>
              <a:gd name="connsiteY28" fmla="*/ 1941196 h 6866810"/>
              <a:gd name="connsiteX29" fmla="*/ 1851727 w 7406905"/>
              <a:gd name="connsiteY29" fmla="*/ 1941196 h 68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406905" h="6866810">
                <a:moveTo>
                  <a:pt x="1851727" y="0"/>
                </a:moveTo>
                <a:lnTo>
                  <a:pt x="2785858" y="0"/>
                </a:lnTo>
                <a:lnTo>
                  <a:pt x="2785858" y="1382574"/>
                </a:lnTo>
                <a:lnTo>
                  <a:pt x="3735696" y="1382574"/>
                </a:lnTo>
                <a:lnTo>
                  <a:pt x="3735696" y="1616025"/>
                </a:lnTo>
                <a:lnTo>
                  <a:pt x="4694626" y="1616025"/>
                </a:lnTo>
                <a:lnTo>
                  <a:pt x="4694626" y="0"/>
                </a:lnTo>
                <a:lnTo>
                  <a:pt x="6447975" y="0"/>
                </a:lnTo>
                <a:lnTo>
                  <a:pt x="6447975" y="1408233"/>
                </a:lnTo>
                <a:lnTo>
                  <a:pt x="7406905" y="1408233"/>
                </a:lnTo>
                <a:lnTo>
                  <a:pt x="7406905" y="6024420"/>
                </a:lnTo>
                <a:lnTo>
                  <a:pt x="6447975" y="6024420"/>
                </a:lnTo>
                <a:cubicBezTo>
                  <a:pt x="6447426" y="5688449"/>
                  <a:pt x="6446879" y="5352478"/>
                  <a:pt x="6446330" y="5016507"/>
                </a:cubicBezTo>
                <a:lnTo>
                  <a:pt x="5487400" y="5016507"/>
                </a:lnTo>
                <a:lnTo>
                  <a:pt x="5487400" y="6866810"/>
                </a:lnTo>
                <a:lnTo>
                  <a:pt x="4649980" y="6866810"/>
                </a:lnTo>
                <a:lnTo>
                  <a:pt x="4649980" y="5505639"/>
                </a:lnTo>
                <a:lnTo>
                  <a:pt x="3691050" y="5505639"/>
                </a:lnTo>
                <a:lnTo>
                  <a:pt x="3691050" y="6087035"/>
                </a:lnTo>
                <a:lnTo>
                  <a:pt x="2776766" y="6087035"/>
                </a:lnTo>
                <a:lnTo>
                  <a:pt x="2776766" y="6866810"/>
                </a:lnTo>
                <a:lnTo>
                  <a:pt x="1851727" y="6866810"/>
                </a:lnTo>
                <a:lnTo>
                  <a:pt x="1851727" y="6087035"/>
                </a:lnTo>
                <a:lnTo>
                  <a:pt x="905749" y="6087035"/>
                </a:lnTo>
                <a:lnTo>
                  <a:pt x="905749" y="5102343"/>
                </a:lnTo>
                <a:lnTo>
                  <a:pt x="0" y="5102343"/>
                </a:lnTo>
                <a:lnTo>
                  <a:pt x="0" y="528420"/>
                </a:lnTo>
                <a:lnTo>
                  <a:pt x="892796" y="528420"/>
                </a:lnTo>
                <a:lnTo>
                  <a:pt x="892796" y="1941196"/>
                </a:lnTo>
                <a:lnTo>
                  <a:pt x="1851727" y="1941196"/>
                </a:lnTo>
                <a:close/>
              </a:path>
            </a:pathLst>
          </a:custGeom>
          <a:gradFill>
            <a:gsLst>
              <a:gs pos="0">
                <a:srgbClr val="01023B">
                  <a:alpha val="50000"/>
                </a:srgbClr>
              </a:gs>
              <a:gs pos="100000">
                <a:srgbClr val="E99757">
                  <a:alpha val="50000"/>
                </a:srgbClr>
              </a:gs>
              <a:gs pos="50000">
                <a:srgbClr val="A53F52">
                  <a:alpha val="5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50AEA731-C7D0-4A0E-B871-4F369D8BE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10 attacks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4A4D6BAE-677F-4450-AE14-AD8224A4660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OWASP TOP 10 for 2017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A4E49AC7-7A73-4B51-BDF6-EABA3162F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279" y="1625512"/>
            <a:ext cx="4018722" cy="4867364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500" dirty="0" smtClean="0"/>
              <a:t>Injection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smtClean="0"/>
              <a:t>Broken Authentication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smtClean="0"/>
              <a:t>Sensitive Data Exposure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smtClean="0"/>
              <a:t>XML External Entities (XXE)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smtClean="0"/>
              <a:t>Broken Access Control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smtClean="0"/>
              <a:t>Security Misconfiguration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smtClean="0"/>
              <a:t>Cross Site Scripting (XSS)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smtClean="0"/>
              <a:t>Insecure Deserialization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smtClean="0"/>
              <a:t>Using Components with </a:t>
            </a:r>
            <a:r>
              <a:rPr lang="en-US" sz="1500" dirty="0"/>
              <a:t>K</a:t>
            </a:r>
            <a:r>
              <a:rPr lang="en-US" sz="1500" dirty="0" smtClean="0"/>
              <a:t>nown Vulnerabilities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smtClean="0"/>
              <a:t>Insufficient Logging and Monitoring</a:t>
            </a:r>
          </a:p>
          <a:p>
            <a:pPr marL="342900" indent="-342900">
              <a:buFont typeface="+mj-lt"/>
              <a:buAutoNum type="arabicPeriod"/>
            </a:pPr>
            <a:endParaRPr lang="en-US" sz="1500" dirty="0"/>
          </a:p>
        </p:txBody>
      </p:sp>
      <p:sp>
        <p:nvSpPr>
          <p:cNvPr id="35" name="Slide Number Placeholder 34">
            <a:extLst>
              <a:ext uri="{FF2B5EF4-FFF2-40B4-BE49-F238E27FC236}">
                <a16:creationId xmlns="" xmlns:a16="http://schemas.microsoft.com/office/drawing/2014/main" id="{2DD84183-8918-4B86-8418-5094E7C47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36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Laptop Cafe" title="Laptop Cafe">
            <a:extLst>
              <a:ext uri="{FF2B5EF4-FFF2-40B4-BE49-F238E27FC236}">
                <a16:creationId xmlns="" xmlns:a16="http://schemas.microsoft.com/office/drawing/2014/main" id="{A0280051-D7F1-4438-B815-F0FF4906D1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3657" t="75" r="23657" b="-86"/>
          <a:stretch/>
        </p:blipFill>
        <p:spPr>
          <a:xfrm>
            <a:off x="0" y="0"/>
            <a:ext cx="5416550" cy="6857999"/>
          </a:xfrm>
          <a:noFill/>
        </p:spPr>
      </p:pic>
      <p:sp>
        <p:nvSpPr>
          <p:cNvPr id="11" name="Rectangle 13">
            <a:extLst>
              <a:ext uri="{FF2B5EF4-FFF2-40B4-BE49-F238E27FC236}">
                <a16:creationId xmlns="" xmlns:a16="http://schemas.microsoft.com/office/drawing/2014/main" id="{D59D4F5E-0D68-46FB-B499-329ED58DA2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1068"/>
            <a:ext cx="5416550" cy="6846932"/>
          </a:xfrm>
          <a:prstGeom prst="rect">
            <a:avLst/>
          </a:prstGeom>
          <a:gradFill flip="none" rotWithShape="1">
            <a:gsLst>
              <a:gs pos="0">
                <a:srgbClr val="01023B">
                  <a:alpha val="50000"/>
                </a:srgbClr>
              </a:gs>
              <a:gs pos="100000">
                <a:srgbClr val="E99757">
                  <a:alpha val="50000"/>
                </a:srgbClr>
              </a:gs>
              <a:gs pos="50000">
                <a:srgbClr val="A53F52">
                  <a:alpha val="5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A3F530F9-BDB1-49E4-9EFF-B9535CF65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Protection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FB2DFED1-D58A-4B73-9945-B3E86779455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en-US" dirty="0" smtClean="0"/>
              <a:t>What we suggest.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Training</a:t>
            </a:r>
          </a:p>
          <a:p>
            <a:r>
              <a:rPr lang="en-US" dirty="0" smtClean="0"/>
              <a:t>E</a:t>
            </a:r>
            <a:r>
              <a:rPr lang="en-US" dirty="0" smtClean="0"/>
              <a:t>ncryption </a:t>
            </a:r>
          </a:p>
          <a:p>
            <a:r>
              <a:rPr lang="en-US" dirty="0"/>
              <a:t>I</a:t>
            </a:r>
            <a:r>
              <a:rPr lang="en-US" dirty="0" smtClean="0"/>
              <a:t>nput </a:t>
            </a:r>
            <a:r>
              <a:rPr lang="en-US" dirty="0"/>
              <a:t>V</a:t>
            </a:r>
            <a:r>
              <a:rPr lang="en-US" dirty="0" smtClean="0"/>
              <a:t>alidation</a:t>
            </a:r>
          </a:p>
          <a:p>
            <a:r>
              <a:rPr lang="en-US" dirty="0"/>
              <a:t>M</a:t>
            </a:r>
            <a:r>
              <a:rPr lang="en-US" dirty="0" smtClean="0"/>
              <a:t>ulti-factor </a:t>
            </a:r>
            <a:r>
              <a:rPr lang="en-US" dirty="0"/>
              <a:t>A</a:t>
            </a:r>
            <a:r>
              <a:rPr lang="en-US" dirty="0" smtClean="0"/>
              <a:t>uthentication </a:t>
            </a:r>
            <a:endParaRPr lang="en-US" dirty="0"/>
          </a:p>
          <a:p>
            <a:r>
              <a:rPr lang="en-US" dirty="0"/>
              <a:t>L</a:t>
            </a:r>
            <a:r>
              <a:rPr lang="en-US" dirty="0" smtClean="0"/>
              <a:t>imit </a:t>
            </a:r>
            <a:r>
              <a:rPr lang="en-US" dirty="0"/>
              <a:t>L</a:t>
            </a:r>
            <a:r>
              <a:rPr lang="en-US" dirty="0" smtClean="0"/>
              <a:t>ogin </a:t>
            </a:r>
            <a:r>
              <a:rPr lang="en-US" dirty="0"/>
              <a:t>A</a:t>
            </a:r>
            <a:r>
              <a:rPr lang="en-US" dirty="0" smtClean="0"/>
              <a:t>ttempts</a:t>
            </a:r>
          </a:p>
          <a:p>
            <a:r>
              <a:rPr lang="en-US" dirty="0"/>
              <a:t>F</a:t>
            </a:r>
            <a:r>
              <a:rPr lang="en-US" dirty="0" smtClean="0"/>
              <a:t>orce </a:t>
            </a:r>
            <a:r>
              <a:rPr lang="en-US" dirty="0"/>
              <a:t>L</a:t>
            </a:r>
            <a:r>
              <a:rPr lang="en-US" dirty="0" smtClean="0"/>
              <a:t>ogout </a:t>
            </a:r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ession </a:t>
            </a:r>
            <a:r>
              <a:rPr lang="en-US" dirty="0"/>
              <a:t>E</a:t>
            </a:r>
            <a:r>
              <a:rPr lang="en-US" dirty="0" smtClean="0"/>
              <a:t>xpiry</a:t>
            </a:r>
          </a:p>
          <a:p>
            <a:r>
              <a:rPr lang="en-US" dirty="0" smtClean="0"/>
              <a:t>As well as following all of the regulations of PCI-DSS, The Gramm Leach Bliley Act, HIPPA, The Federal Trade and Commission Act and </a:t>
            </a:r>
            <a:r>
              <a:rPr lang="en-US" dirty="0"/>
              <a:t>The Fair Credit Reporting Act/Fair and Accurate Credit Transactions </a:t>
            </a:r>
            <a:r>
              <a:rPr lang="en-US" dirty="0" smtClean="0"/>
              <a:t>Act.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71" name="Slide Number Placeholder 70">
            <a:extLst>
              <a:ext uri="{FF2B5EF4-FFF2-40B4-BE49-F238E27FC236}">
                <a16:creationId xmlns="" xmlns:a16="http://schemas.microsoft.com/office/drawing/2014/main" id="{D222F862-D4C8-42C6-BB64-662A73425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37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4D671F4D-9614-41E9-BA0C-7977DEBBB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118903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1023B"/>
                </a:solidFill>
              </a:rPr>
              <a:t>Protect against </a:t>
            </a:r>
            <a:r>
              <a:rPr lang="en-US" dirty="0" err="1" smtClean="0">
                <a:solidFill>
                  <a:srgbClr val="01023B"/>
                </a:solidFill>
              </a:rPr>
              <a:t>Owasp</a:t>
            </a:r>
            <a:r>
              <a:rPr lang="en-US" dirty="0" err="1" smtClean="0">
                <a:solidFill>
                  <a:srgbClr val="01023B"/>
                </a:solidFill>
              </a:rPr>
              <a:t>’s</a:t>
            </a:r>
            <a:r>
              <a:rPr lang="en-US" dirty="0" smtClean="0">
                <a:solidFill>
                  <a:srgbClr val="01023B"/>
                </a:solidFill>
              </a:rPr>
              <a:t> top 10</a:t>
            </a:r>
            <a:endParaRPr lang="en-US" dirty="0">
              <a:solidFill>
                <a:srgbClr val="01023B"/>
              </a:solidFill>
            </a:endParaRPr>
          </a:p>
        </p:txBody>
      </p:sp>
      <p:graphicFrame>
        <p:nvGraphicFramePr>
          <p:cNvPr id="6" name="Table 2" descr="Table Goes Here">
            <a:extLst>
              <a:ext uri="{FF2B5EF4-FFF2-40B4-BE49-F238E27FC236}">
                <a16:creationId xmlns="" xmlns:a16="http://schemas.microsoft.com/office/drawing/2014/main" id="{0E9A2E70-9C73-45A4-9B0C-E2433CF2A83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89931781"/>
              </p:ext>
            </p:extLst>
          </p:nvPr>
        </p:nvGraphicFramePr>
        <p:xfrm>
          <a:off x="595313" y="1189039"/>
          <a:ext cx="11002168" cy="499989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501084">
                  <a:extLst>
                    <a:ext uri="{9D8B030D-6E8A-4147-A177-3AD203B41FA5}">
                      <a16:colId xmlns="" xmlns:a16="http://schemas.microsoft.com/office/drawing/2014/main" val="310093864"/>
                    </a:ext>
                  </a:extLst>
                </a:gridCol>
                <a:gridCol w="5501084">
                  <a:extLst>
                    <a:ext uri="{9D8B030D-6E8A-4147-A177-3AD203B41FA5}">
                      <a16:colId xmlns="" xmlns:a16="http://schemas.microsoft.com/office/drawing/2014/main" val="2023951014"/>
                    </a:ext>
                  </a:extLst>
                </a:gridCol>
              </a:tblGrid>
              <a:tr h="84555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Threat</a:t>
                      </a:r>
                      <a:r>
                        <a:rPr lang="en-US" sz="2400" b="1" i="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 1-5</a:t>
                      </a:r>
                      <a:endParaRPr lang="ru-RU" sz="2400" b="0" i="0" dirty="0">
                        <a:solidFill>
                          <a:schemeClr val="bg2"/>
                        </a:solidFill>
                        <a:latin typeface="Gill Sans" panose="020B0502020104020203" pitchFamily="34" charset="-79"/>
                        <a:ea typeface="Roboto Black" panose="02000000000000000000" pitchFamily="2" charset="0"/>
                        <a:cs typeface="Gill Sans" panose="020B0502020104020203" pitchFamily="34" charset="-79"/>
                      </a:endParaRPr>
                    </a:p>
                  </a:txBody>
                  <a:tcPr marL="67647" marR="67647" marT="34995" marB="34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Protection</a:t>
                      </a:r>
                      <a:endParaRPr lang="ru-RU" sz="2400" b="0" i="0" dirty="0">
                        <a:solidFill>
                          <a:schemeClr val="bg2"/>
                        </a:solidFill>
                        <a:latin typeface="Gill Sans" panose="020B0502020104020203" pitchFamily="34" charset="-79"/>
                        <a:ea typeface="Roboto Black" panose="02000000000000000000" pitchFamily="2" charset="0"/>
                        <a:cs typeface="Gill Sans" panose="020B0502020104020203" pitchFamily="34" charset="-79"/>
                      </a:endParaRPr>
                    </a:p>
                  </a:txBody>
                  <a:tcPr marL="67647" marR="67647" marT="34995" marB="34995" anchor="ctr"/>
                </a:tc>
                <a:extLst>
                  <a:ext uri="{0D108BD9-81ED-4DB2-BD59-A6C34878D82A}">
                    <a16:rowId xmlns="" xmlns:a16="http://schemas.microsoft.com/office/drawing/2014/main" val="983420419"/>
                  </a:ext>
                </a:extLst>
              </a:tr>
              <a:tr h="830868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 smtClean="0">
                          <a:solidFill>
                            <a:srgbClr val="01023B"/>
                          </a:solidFill>
                          <a:latin typeface="+mn-lt"/>
                          <a:ea typeface="Roboto Light" panose="02000000000000000000" pitchFamily="2" charset="0"/>
                          <a:cs typeface="Gill Sans Light" panose="020B0302020104020203" pitchFamily="34" charset="-79"/>
                        </a:rPr>
                        <a:t>Injection</a:t>
                      </a:r>
                      <a:endParaRPr lang="ru-RU" sz="1400" b="0" i="0" dirty="0">
                        <a:solidFill>
                          <a:srgbClr val="01023B"/>
                        </a:solidFill>
                        <a:latin typeface="+mn-lt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The</a:t>
                      </a:r>
                      <a:r>
                        <a:rPr lang="en-US" sz="1400" baseline="0" dirty="0" smtClean="0"/>
                        <a:t> first step in preventing this is a design that keeps the sensitive data separate from commands and queries. Additional steps would include using a safe API to avoid interpreters and white-list, server-side validation.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extLst>
                  <a:ext uri="{0D108BD9-81ED-4DB2-BD59-A6C34878D82A}">
                    <a16:rowId xmlns="" xmlns:a16="http://schemas.microsoft.com/office/drawing/2014/main" val="3883246291"/>
                  </a:ext>
                </a:extLst>
              </a:tr>
              <a:tr h="830868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Broken Authentication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Users of the system</a:t>
                      </a:r>
                      <a:r>
                        <a:rPr lang="en-US" sz="1400" baseline="0" dirty="0" smtClean="0"/>
                        <a:t> will be required to create strong passwords. Login attempts will be limited and multi-factor authentication will be required. Random session IDs will be used.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extLst>
                  <a:ext uri="{0D108BD9-81ED-4DB2-BD59-A6C34878D82A}">
                    <a16:rowId xmlns="" xmlns:a16="http://schemas.microsoft.com/office/drawing/2014/main" val="3502607855"/>
                  </a:ext>
                </a:extLst>
              </a:tr>
              <a:tr h="830868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Sensitive Data Exposure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To prevent this from happening to </a:t>
                      </a:r>
                      <a:r>
                        <a:rPr lang="en-US" sz="1400" dirty="0" err="1" smtClean="0"/>
                        <a:t>Aventar’s</a:t>
                      </a:r>
                      <a:r>
                        <a:rPr lang="en-US" sz="1400" dirty="0" smtClean="0"/>
                        <a:t> clients,</a:t>
                      </a:r>
                      <a:r>
                        <a:rPr lang="en-US" sz="1400" baseline="0" dirty="0" smtClean="0"/>
                        <a:t> we will create a secure design that doesn’t store sensitive data unnecessarily. We will encrypt sensitive data at rest and all data in transit.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extLst>
                  <a:ext uri="{0D108BD9-81ED-4DB2-BD59-A6C34878D82A}">
                    <a16:rowId xmlns="" xmlns:a16="http://schemas.microsoft.com/office/drawing/2014/main" val="3557125802"/>
                  </a:ext>
                </a:extLst>
              </a:tr>
              <a:tr h="830868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XML</a:t>
                      </a:r>
                      <a:r>
                        <a:rPr lang="en-US" sz="1400" baseline="0" dirty="0" smtClean="0"/>
                        <a:t> External Entities (XXE)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To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combat this we will use less complex data formats and</a:t>
                      </a:r>
                      <a:r>
                        <a:rPr lang="en-US" sz="1400" baseline="0" dirty="0" smtClean="0"/>
                        <a:t> avoid serialization of sensitive data. We will require a patch or upgrade to all XML processors and libraries used by the application.</a:t>
                      </a:r>
                      <a:r>
                        <a:rPr lang="en-US" sz="1400" dirty="0" smtClean="0"/>
                        <a:t> 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extLst>
                  <a:ext uri="{0D108BD9-81ED-4DB2-BD59-A6C34878D82A}">
                    <a16:rowId xmlns="" xmlns:a16="http://schemas.microsoft.com/office/drawing/2014/main" val="1055255528"/>
                  </a:ext>
                </a:extLst>
              </a:tr>
              <a:tr h="830868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Broken</a:t>
                      </a:r>
                      <a:r>
                        <a:rPr lang="en-US" sz="1400" b="0" i="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Access Control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With the exception</a:t>
                      </a:r>
                      <a:r>
                        <a:rPr lang="en-US" sz="1400" baseline="0" dirty="0" smtClean="0"/>
                        <a:t> of public resources, access will be denied by default. We will enforce record ownership rather than allowing users to perform CRUD operations. We will also disable web server directory listings.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extLst>
                  <a:ext uri="{0D108BD9-81ED-4DB2-BD59-A6C34878D82A}">
                    <a16:rowId xmlns="" xmlns:a16="http://schemas.microsoft.com/office/drawing/2014/main" val="1449646690"/>
                  </a:ext>
                </a:extLst>
              </a:tr>
            </a:tbl>
          </a:graphicData>
        </a:graphic>
      </p:graphicFrame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FB23516F-5305-41EC-8F71-A0D9ED57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09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4D671F4D-9614-41E9-BA0C-7977DEBBB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118903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1023B"/>
                </a:solidFill>
              </a:rPr>
              <a:t>Protect against </a:t>
            </a:r>
            <a:r>
              <a:rPr lang="en-US" dirty="0" err="1" smtClean="0">
                <a:solidFill>
                  <a:srgbClr val="01023B"/>
                </a:solidFill>
              </a:rPr>
              <a:t>Owasp</a:t>
            </a:r>
            <a:r>
              <a:rPr lang="en-US" dirty="0" err="1" smtClean="0">
                <a:solidFill>
                  <a:srgbClr val="01023B"/>
                </a:solidFill>
              </a:rPr>
              <a:t>’s</a:t>
            </a:r>
            <a:r>
              <a:rPr lang="en-US" dirty="0" smtClean="0">
                <a:solidFill>
                  <a:srgbClr val="01023B"/>
                </a:solidFill>
              </a:rPr>
              <a:t> top 10</a:t>
            </a:r>
            <a:endParaRPr lang="en-US" dirty="0">
              <a:solidFill>
                <a:srgbClr val="01023B"/>
              </a:solidFill>
            </a:endParaRPr>
          </a:p>
        </p:txBody>
      </p:sp>
      <p:graphicFrame>
        <p:nvGraphicFramePr>
          <p:cNvPr id="6" name="Table 2" descr="Table Goes Here">
            <a:extLst>
              <a:ext uri="{FF2B5EF4-FFF2-40B4-BE49-F238E27FC236}">
                <a16:creationId xmlns="" xmlns:a16="http://schemas.microsoft.com/office/drawing/2014/main" id="{0E9A2E70-9C73-45A4-9B0C-E2433CF2A83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57235246"/>
              </p:ext>
            </p:extLst>
          </p:nvPr>
        </p:nvGraphicFramePr>
        <p:xfrm>
          <a:off x="595313" y="1189039"/>
          <a:ext cx="11002168" cy="509245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501084">
                  <a:extLst>
                    <a:ext uri="{9D8B030D-6E8A-4147-A177-3AD203B41FA5}">
                      <a16:colId xmlns="" xmlns:a16="http://schemas.microsoft.com/office/drawing/2014/main" val="310093864"/>
                    </a:ext>
                  </a:extLst>
                </a:gridCol>
                <a:gridCol w="5501084">
                  <a:extLst>
                    <a:ext uri="{9D8B030D-6E8A-4147-A177-3AD203B41FA5}">
                      <a16:colId xmlns="" xmlns:a16="http://schemas.microsoft.com/office/drawing/2014/main" val="2023951014"/>
                    </a:ext>
                  </a:extLst>
                </a:gridCol>
              </a:tblGrid>
              <a:tr h="84555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Threat</a:t>
                      </a:r>
                      <a:r>
                        <a:rPr lang="en-US" sz="2400" b="1" i="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 6-10</a:t>
                      </a:r>
                      <a:endParaRPr lang="ru-RU" sz="2400" b="0" i="0" dirty="0">
                        <a:solidFill>
                          <a:schemeClr val="bg2"/>
                        </a:solidFill>
                        <a:latin typeface="Gill Sans" panose="020B0502020104020203" pitchFamily="34" charset="-79"/>
                        <a:ea typeface="Roboto Black" panose="02000000000000000000" pitchFamily="2" charset="0"/>
                        <a:cs typeface="Gill Sans" panose="020B0502020104020203" pitchFamily="34" charset="-79"/>
                      </a:endParaRPr>
                    </a:p>
                  </a:txBody>
                  <a:tcPr marL="67647" marR="67647" marT="34995" marB="34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Protection</a:t>
                      </a:r>
                      <a:endParaRPr lang="ru-RU" sz="2400" b="0" i="0" dirty="0">
                        <a:solidFill>
                          <a:schemeClr val="bg2"/>
                        </a:solidFill>
                        <a:latin typeface="Gill Sans" panose="020B0502020104020203" pitchFamily="34" charset="-79"/>
                        <a:ea typeface="Roboto Black" panose="02000000000000000000" pitchFamily="2" charset="0"/>
                        <a:cs typeface="Gill Sans" panose="020B0502020104020203" pitchFamily="34" charset="-79"/>
                      </a:endParaRPr>
                    </a:p>
                  </a:txBody>
                  <a:tcPr marL="67647" marR="67647" marT="34995" marB="34995" anchor="ctr"/>
                </a:tc>
                <a:extLst>
                  <a:ext uri="{0D108BD9-81ED-4DB2-BD59-A6C34878D82A}">
                    <a16:rowId xmlns="" xmlns:a16="http://schemas.microsoft.com/office/drawing/2014/main" val="983420419"/>
                  </a:ext>
                </a:extLst>
              </a:tr>
              <a:tr h="830868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Security Misconfiguration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We will create a minimal platform for </a:t>
                      </a:r>
                      <a:r>
                        <a:rPr lang="en-US" sz="1400" dirty="0" err="1" smtClean="0"/>
                        <a:t>Aventar</a:t>
                      </a:r>
                      <a:r>
                        <a:rPr lang="en-US" sz="1400" dirty="0" smtClean="0"/>
                        <a:t> that doesn’t contain unnecessary features or components. We will ensure that all</a:t>
                      </a:r>
                      <a:r>
                        <a:rPr lang="en-US" sz="1400" baseline="0" dirty="0" smtClean="0"/>
                        <a:t> components are up-to-date and have all available patches.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extLst>
                  <a:ext uri="{0D108BD9-81ED-4DB2-BD59-A6C34878D82A}">
                    <a16:rowId xmlns="" xmlns:a16="http://schemas.microsoft.com/office/drawing/2014/main" val="3883246291"/>
                  </a:ext>
                </a:extLst>
              </a:tr>
              <a:tr h="830868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Cross-Site</a:t>
                      </a:r>
                      <a:r>
                        <a:rPr lang="en-US" sz="1400" baseline="0" dirty="0" smtClean="0"/>
                        <a:t> Scripting (XSS)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ScharWeb</a:t>
                      </a:r>
                      <a:r>
                        <a:rPr lang="en-US" sz="1400" b="0" i="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development can use a framework to automatically escape XSS. We will also escape untrusted HTTP request data. We will use context sensitive encoding when modifying the browser document. 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extLst>
                  <a:ext uri="{0D108BD9-81ED-4DB2-BD59-A6C34878D82A}">
                    <a16:rowId xmlns="" xmlns:a16="http://schemas.microsoft.com/office/drawing/2014/main" val="3502607855"/>
                  </a:ext>
                </a:extLst>
              </a:tr>
              <a:tr h="830868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Insecure Deserialization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Depending on requirements,</a:t>
                      </a:r>
                      <a:r>
                        <a:rPr lang="en-US" sz="1400" baseline="0" dirty="0" smtClean="0"/>
                        <a:t> if it’s possible, we will not accept serialized objects from untrusted sources. If that’s not possible</a:t>
                      </a:r>
                      <a:r>
                        <a:rPr lang="en-US" sz="1400" dirty="0" smtClean="0"/>
                        <a:t>,</a:t>
                      </a:r>
                      <a:r>
                        <a:rPr lang="en-US" sz="1400" baseline="0" dirty="0" smtClean="0"/>
                        <a:t> we will require digital signatures on serialized objects and enforce type constraints.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extLst>
                  <a:ext uri="{0D108BD9-81ED-4DB2-BD59-A6C34878D82A}">
                    <a16:rowId xmlns="" xmlns:a16="http://schemas.microsoft.com/office/drawing/2014/main" val="3557125802"/>
                  </a:ext>
                </a:extLst>
              </a:tr>
              <a:tr h="830868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Using Components with Known Vulnerabilities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To combat against this we will remove any unused dependencies</a:t>
                      </a:r>
                      <a:r>
                        <a:rPr lang="en-US" sz="1400" baseline="0" dirty="0" smtClean="0"/>
                        <a:t> and only obtain components from official sources over a secure link. We will monitor components and libraries for necessary security patches.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extLst>
                  <a:ext uri="{0D108BD9-81ED-4DB2-BD59-A6C34878D82A}">
                    <a16:rowId xmlns="" xmlns:a16="http://schemas.microsoft.com/office/drawing/2014/main" val="1055255528"/>
                  </a:ext>
                </a:extLst>
              </a:tr>
              <a:tr h="830868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Insufficient Logging and Monitoring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Besides</a:t>
                      </a:r>
                      <a:r>
                        <a:rPr lang="en-US" sz="1400" b="0" i="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effective monitoring and alerting, d</a:t>
                      </a:r>
                      <a:r>
                        <a:rPr lang="en-US" sz="1400" b="0" i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ata</a:t>
                      </a:r>
                      <a:r>
                        <a:rPr lang="en-US" sz="1400" b="0" i="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such as login, access control failures and server-side input validation failures must be logged with enough information to identify malicious accounts and kept long enough for forensic investigation. 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extLst>
                  <a:ext uri="{0D108BD9-81ED-4DB2-BD59-A6C34878D82A}">
                    <a16:rowId xmlns="" xmlns:a16="http://schemas.microsoft.com/office/drawing/2014/main" val="1449646690"/>
                  </a:ext>
                </a:extLst>
              </a:tr>
            </a:tbl>
          </a:graphicData>
        </a:graphic>
      </p:graphicFrame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FB23516F-5305-41EC-8F71-A0D9ED57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41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53F52"/>
      </a:accent1>
      <a:accent2>
        <a:srgbClr val="E99757"/>
      </a:accent2>
      <a:accent3>
        <a:srgbClr val="2F3342"/>
      </a:accent3>
      <a:accent4>
        <a:srgbClr val="2C2153"/>
      </a:accent4>
      <a:accent5>
        <a:srgbClr val="01023B"/>
      </a:accent5>
      <a:accent6>
        <a:srgbClr val="7F7F7F"/>
      </a:accent6>
      <a:hlink>
        <a:srgbClr val="3A3838"/>
      </a:hlink>
      <a:folHlink>
        <a:srgbClr val="D0CE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5661986_Tech presentation_RVA_v4" id="{72761486-35C0-4EF3-924E-44BF93C5F925}" vid="{AA80AB01-476F-48C3-B3B7-DC4890A60E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>Slide 1 - Hello and thank you all for allowing me the opportunity to present to you, here at Aventar, our solution to keep your company's data and technology safe and secure.
Slide 2 - </MediaServiceKeyPoints>
  </documentManagement>
</p:properties>
</file>

<file path=customXml/itemProps1.xml><?xml version="1.0" encoding="utf-8"?>
<ds:datastoreItem xmlns:ds="http://schemas.openxmlformats.org/officeDocument/2006/customXml" ds:itemID="{80B16AC2-D7DD-48B6-919A-4ADE887D75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B3E157-1CAC-4231-A2EC-E93952D57E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E71848-B78E-4D58-BFA5-D2D5918911CD}">
  <ds:schemaRefs>
    <ds:schemaRef ds:uri="http://www.w3.org/XML/1998/namespace"/>
    <ds:schemaRef ds:uri="http://purl.org/dc/elements/1.1/"/>
    <ds:schemaRef ds:uri="http://schemas.microsoft.com/office/2006/metadata/properties"/>
    <ds:schemaRef ds:uri="71af3243-3dd4-4a8d-8c0d-dd76da1f02a5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 presentation</Template>
  <TotalTime>0</TotalTime>
  <Words>1150</Words>
  <Application>Microsoft Office PowerPoint</Application>
  <PresentationFormat>Widescreen</PresentationFormat>
  <Paragraphs>133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Bebas</vt:lpstr>
      <vt:lpstr>Calibri</vt:lpstr>
      <vt:lpstr>Calibri Light</vt:lpstr>
      <vt:lpstr>Gill Sans</vt:lpstr>
      <vt:lpstr>Gill Sans Light</vt:lpstr>
      <vt:lpstr>Roboto Black</vt:lpstr>
      <vt:lpstr>Roboto Light</vt:lpstr>
      <vt:lpstr>Office Theme</vt:lpstr>
      <vt:lpstr>Scharweb development Presents</vt:lpstr>
      <vt:lpstr>secure programming</vt:lpstr>
      <vt:lpstr>Secure Design vs. Incomplete design</vt:lpstr>
      <vt:lpstr>Vulnerabilities They are everywhere</vt:lpstr>
      <vt:lpstr>Vulnerabilities</vt:lpstr>
      <vt:lpstr>Top 10 attacks</vt:lpstr>
      <vt:lpstr>Protection</vt:lpstr>
      <vt:lpstr>Protect against Owasp’s top 10</vt:lpstr>
      <vt:lpstr>Protect against Owasp’s top 10</vt:lpstr>
      <vt:lpstr>THANK YOU</vt:lpstr>
      <vt:lpstr>References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Aventar Secure Programming</dc:title>
  <dc:creator/>
  <cp:lastModifiedBy/>
  <cp:revision>1</cp:revision>
  <dcterms:created xsi:type="dcterms:W3CDTF">2019-07-10T21:12:53Z</dcterms:created>
  <dcterms:modified xsi:type="dcterms:W3CDTF">2019-07-15T01:20:13Z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